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56"/>
  </p:notesMasterIdLst>
  <p:sldIdLst>
    <p:sldId id="256" r:id="rId2"/>
    <p:sldId id="258" r:id="rId3"/>
    <p:sldId id="257" r:id="rId4"/>
    <p:sldId id="261" r:id="rId5"/>
    <p:sldId id="262" r:id="rId6"/>
    <p:sldId id="259" r:id="rId7"/>
    <p:sldId id="263" r:id="rId8"/>
    <p:sldId id="260" r:id="rId9"/>
    <p:sldId id="265" r:id="rId10"/>
    <p:sldId id="264" r:id="rId11"/>
    <p:sldId id="266" r:id="rId12"/>
    <p:sldId id="270" r:id="rId13"/>
    <p:sldId id="267" r:id="rId14"/>
    <p:sldId id="271" r:id="rId15"/>
    <p:sldId id="272" r:id="rId16"/>
    <p:sldId id="274" r:id="rId17"/>
    <p:sldId id="309" r:id="rId18"/>
    <p:sldId id="282" r:id="rId19"/>
    <p:sldId id="283" r:id="rId20"/>
    <p:sldId id="287" r:id="rId21"/>
    <p:sldId id="286" r:id="rId22"/>
    <p:sldId id="288" r:id="rId23"/>
    <p:sldId id="292" r:id="rId24"/>
    <p:sldId id="291" r:id="rId25"/>
    <p:sldId id="293" r:id="rId26"/>
    <p:sldId id="294" r:id="rId27"/>
    <p:sldId id="289" r:id="rId28"/>
    <p:sldId id="295" r:id="rId29"/>
    <p:sldId id="296" r:id="rId30"/>
    <p:sldId id="310" r:id="rId31"/>
    <p:sldId id="278" r:id="rId32"/>
    <p:sldId id="277" r:id="rId33"/>
    <p:sldId id="297" r:id="rId34"/>
    <p:sldId id="299" r:id="rId35"/>
    <p:sldId id="300" r:id="rId36"/>
    <p:sldId id="303" r:id="rId37"/>
    <p:sldId id="311" r:id="rId38"/>
    <p:sldId id="312" r:id="rId39"/>
    <p:sldId id="313" r:id="rId40"/>
    <p:sldId id="305" r:id="rId41"/>
    <p:sldId id="281" r:id="rId42"/>
    <p:sldId id="306" r:id="rId43"/>
    <p:sldId id="307" r:id="rId44"/>
    <p:sldId id="315" r:id="rId45"/>
    <p:sldId id="322" r:id="rId46"/>
    <p:sldId id="276" r:id="rId47"/>
    <p:sldId id="317" r:id="rId48"/>
    <p:sldId id="319" r:id="rId49"/>
    <p:sldId id="320" r:id="rId50"/>
    <p:sldId id="316" r:id="rId51"/>
    <p:sldId id="321" r:id="rId52"/>
    <p:sldId id="323" r:id="rId53"/>
    <p:sldId id="285" r:id="rId54"/>
    <p:sldId id="324"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28"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79"/>
    <p:restoredTop sz="82823"/>
  </p:normalViewPr>
  <p:slideViewPr>
    <p:cSldViewPr snapToGrid="0" snapToObjects="1" showGuides="1">
      <p:cViewPr varScale="1">
        <p:scale>
          <a:sx n="103" d="100"/>
          <a:sy n="103" d="100"/>
        </p:scale>
        <p:origin x="976" y="176"/>
      </p:cViewPr>
      <p:guideLst>
        <p:guide orient="horz" pos="2928"/>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215F33-B4F3-2544-A5C4-94F86A5E9F35}" type="datetimeFigureOut">
              <a:rPr lang="en-US" smtClean="0"/>
              <a:t>7/2/18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202BAD-07FF-FA4D-9E61-28096F4225A7}" type="slidenum">
              <a:rPr lang="en-US" smtClean="0"/>
              <a:t>‹#›</a:t>
            </a:fld>
            <a:endParaRPr lang="en-US"/>
          </a:p>
        </p:txBody>
      </p:sp>
    </p:spTree>
    <p:extLst>
      <p:ext uri="{BB962C8B-B14F-4D97-AF65-F5344CB8AC3E}">
        <p14:creationId xmlns:p14="http://schemas.microsoft.com/office/powerpoint/2010/main" val="3745058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sciencemag.org/cgi/rapidpdf/350/6264/1073?ijkey=jl1FOo2RaNJQk&amp;keytype=ref&amp;siteid=sci"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www.jblumenstock.com/files/papers/jblumenstock_2015_science.pdf" TargetMode="External"/><Relationship Id="rId4" Type="http://schemas.openxmlformats.org/officeDocument/2006/relationships/hyperlink" Target="http://www.sciencemag.org/"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202BAD-07FF-FA4D-9E61-28096F4225A7}" type="slidenum">
              <a:rPr lang="en-US" smtClean="0"/>
              <a:t>1</a:t>
            </a:fld>
            <a:endParaRPr lang="en-US"/>
          </a:p>
        </p:txBody>
      </p:sp>
    </p:spTree>
    <p:extLst>
      <p:ext uri="{BB962C8B-B14F-4D97-AF65-F5344CB8AC3E}">
        <p14:creationId xmlns:p14="http://schemas.microsoft.com/office/powerpoint/2010/main" val="2205882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say no, if yes I wouldn’t be here</a:t>
            </a:r>
          </a:p>
          <a:p>
            <a:r>
              <a:rPr lang="en-US" dirty="0"/>
              <a:t> and I see the way forward broken down into 3 general but related observations, which are themselves are the “modules” for these lectures</a:t>
            </a:r>
          </a:p>
        </p:txBody>
      </p:sp>
      <p:sp>
        <p:nvSpPr>
          <p:cNvPr id="4" name="Slide Number Placeholder 3"/>
          <p:cNvSpPr>
            <a:spLocks noGrp="1"/>
          </p:cNvSpPr>
          <p:nvPr>
            <p:ph type="sldNum" sz="quarter" idx="10"/>
          </p:nvPr>
        </p:nvSpPr>
        <p:spPr/>
        <p:txBody>
          <a:bodyPr/>
          <a:lstStyle/>
          <a:p>
            <a:fld id="{CE202BAD-07FF-FA4D-9E61-28096F4225A7}" type="slidenum">
              <a:rPr lang="en-US" smtClean="0"/>
              <a:t>10</a:t>
            </a:fld>
            <a:endParaRPr lang="en-US"/>
          </a:p>
        </p:txBody>
      </p:sp>
    </p:spTree>
    <p:extLst>
      <p:ext uri="{BB962C8B-B14F-4D97-AF65-F5344CB8AC3E}">
        <p14:creationId xmlns:p14="http://schemas.microsoft.com/office/powerpoint/2010/main" val="1835163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202BAD-07FF-FA4D-9E61-28096F4225A7}" type="slidenum">
              <a:rPr lang="en-US" smtClean="0"/>
              <a:t>11</a:t>
            </a:fld>
            <a:endParaRPr lang="en-US"/>
          </a:p>
        </p:txBody>
      </p:sp>
    </p:spTree>
    <p:extLst>
      <p:ext uri="{BB962C8B-B14F-4D97-AF65-F5344CB8AC3E}">
        <p14:creationId xmlns:p14="http://schemas.microsoft.com/office/powerpoint/2010/main" val="2533404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an educational administrator. One of your objectives is to ensure that students receive a high quality education, and one thing you maybe considering is how does the size of a classroom causally affect educational outcomes for students. Understanding this will allow you to develop educational policy that balances high quality education and costs, and decide should I lower the max classroom size.</a:t>
            </a:r>
          </a:p>
        </p:txBody>
      </p:sp>
      <p:sp>
        <p:nvSpPr>
          <p:cNvPr id="4" name="Slide Number Placeholder 3"/>
          <p:cNvSpPr>
            <a:spLocks noGrp="1"/>
          </p:cNvSpPr>
          <p:nvPr>
            <p:ph type="sldNum" sz="quarter" idx="10"/>
          </p:nvPr>
        </p:nvSpPr>
        <p:spPr/>
        <p:txBody>
          <a:bodyPr/>
          <a:lstStyle/>
          <a:p>
            <a:fld id="{CE202BAD-07FF-FA4D-9E61-28096F4225A7}" type="slidenum">
              <a:rPr lang="en-US" smtClean="0"/>
              <a:t>12</a:t>
            </a:fld>
            <a:endParaRPr lang="en-US"/>
          </a:p>
        </p:txBody>
      </p:sp>
    </p:spTree>
    <p:extLst>
      <p:ext uri="{BB962C8B-B14F-4D97-AF65-F5344CB8AC3E}">
        <p14:creationId xmlns:p14="http://schemas.microsoft.com/office/powerpoint/2010/main" val="1881932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give you another problem you likely face. How many teacher will I need to replace at the end of the school year. Good teachers are hard to come by and when a teacher leaves she takes with her all the tacit knowledge and investment with her. Additionally, the cost of replacing (good teachers) on short notice can be very high.</a:t>
            </a:r>
          </a:p>
          <a:p>
            <a:endParaRPr lang="en-US" dirty="0"/>
          </a:p>
        </p:txBody>
      </p:sp>
      <p:sp>
        <p:nvSpPr>
          <p:cNvPr id="4" name="Slide Number Placeholder 3"/>
          <p:cNvSpPr>
            <a:spLocks noGrp="1"/>
          </p:cNvSpPr>
          <p:nvPr>
            <p:ph type="sldNum" sz="quarter" idx="10"/>
          </p:nvPr>
        </p:nvSpPr>
        <p:spPr/>
        <p:txBody>
          <a:bodyPr/>
          <a:lstStyle/>
          <a:p>
            <a:fld id="{CE202BAD-07FF-FA4D-9E61-28096F4225A7}" type="slidenum">
              <a:rPr lang="en-US" smtClean="0"/>
              <a:t>13</a:t>
            </a:fld>
            <a:endParaRPr lang="en-US"/>
          </a:p>
        </p:txBody>
      </p:sp>
    </p:spTree>
    <p:extLst>
      <p:ext uri="{BB962C8B-B14F-4D97-AF65-F5344CB8AC3E}">
        <p14:creationId xmlns:p14="http://schemas.microsoft.com/office/powerpoint/2010/main" val="2897117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questions, classroom size and teacher turn over, is some function of Y = f(x) </a:t>
            </a:r>
          </a:p>
          <a:p>
            <a:endParaRPr lang="en-US" dirty="0"/>
          </a:p>
          <a:p>
            <a:endParaRPr lang="en-US" dirty="0"/>
          </a:p>
          <a:p>
            <a:r>
              <a:rPr lang="en-US" dirty="0"/>
              <a:t>However the former is a  question of causality (what happens to test scores if I changed a student to a small classroom)</a:t>
            </a:r>
          </a:p>
          <a:p>
            <a:endParaRPr lang="en-US" dirty="0"/>
          </a:p>
          <a:p>
            <a:r>
              <a:rPr lang="en-US" dirty="0"/>
              <a:t>While the latter is one purely of prediction (we are not trying to change the behavior of the teacher, we simply are observing it).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E202BAD-07FF-FA4D-9E61-28096F4225A7}" type="slidenum">
              <a:rPr lang="en-US" smtClean="0"/>
              <a:t>14</a:t>
            </a:fld>
            <a:endParaRPr lang="en-US"/>
          </a:p>
        </p:txBody>
      </p:sp>
    </p:spTree>
    <p:extLst>
      <p:ext uri="{BB962C8B-B14F-4D97-AF65-F5344CB8AC3E}">
        <p14:creationId xmlns:p14="http://schemas.microsoft.com/office/powerpoint/2010/main" val="2674757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 want you to take away is that in Policy and Decision making there are a number of questions that are predictive and causal.</a:t>
            </a:r>
          </a:p>
          <a:p>
            <a:endParaRPr lang="en-US" dirty="0"/>
          </a:p>
          <a:p>
            <a:r>
              <a:rPr lang="en-US" dirty="0"/>
              <a:t>Predictions themselves often server as are key inputs into policy decisions. The only difference is if it’s a human’s intuition/informed best guess or a algorithm</a:t>
            </a:r>
          </a:p>
          <a:p>
            <a:endParaRPr lang="en-US" dirty="0"/>
          </a:p>
          <a:p>
            <a:r>
              <a:rPr lang="en-US" dirty="0"/>
              <a:t>But not only do predictions inform our decision making directly in a correlational way, they also shed light on potential causal questions we also want to address. What is the proper incentives to keep which teachers to stay is now again a question of causality.</a:t>
            </a:r>
          </a:p>
          <a:p>
            <a:endParaRPr lang="en-US" dirty="0"/>
          </a:p>
          <a:p>
            <a:r>
              <a:rPr lang="en-US" dirty="0"/>
              <a:t>Therefore a key skill is to “classify” (pun intended) which decision making problems are ones where pure prediction </a:t>
            </a:r>
            <a:r>
              <a:rPr lang="en-US" dirty="0" err="1"/>
              <a:t>isvaluable</a:t>
            </a:r>
            <a:r>
              <a:rPr lang="en-US" dirty="0"/>
              <a:t> and exploit ML and Big data to help solve this challenge.</a:t>
            </a:r>
          </a:p>
        </p:txBody>
      </p:sp>
      <p:sp>
        <p:nvSpPr>
          <p:cNvPr id="4" name="Slide Number Placeholder 3"/>
          <p:cNvSpPr>
            <a:spLocks noGrp="1"/>
          </p:cNvSpPr>
          <p:nvPr>
            <p:ph type="sldNum" sz="quarter" idx="10"/>
          </p:nvPr>
        </p:nvSpPr>
        <p:spPr/>
        <p:txBody>
          <a:bodyPr/>
          <a:lstStyle/>
          <a:p>
            <a:fld id="{CE202BAD-07FF-FA4D-9E61-28096F4225A7}" type="slidenum">
              <a:rPr lang="en-US" smtClean="0"/>
              <a:t>15</a:t>
            </a:fld>
            <a:endParaRPr lang="en-US"/>
          </a:p>
        </p:txBody>
      </p:sp>
    </p:spTree>
    <p:extLst>
      <p:ext uri="{BB962C8B-B14F-4D97-AF65-F5344CB8AC3E}">
        <p14:creationId xmlns:p14="http://schemas.microsoft.com/office/powerpoint/2010/main" val="3592722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PUN is going to keep coming. Because in order for us to learn, we need training data!</a:t>
            </a:r>
          </a:p>
        </p:txBody>
      </p:sp>
      <p:sp>
        <p:nvSpPr>
          <p:cNvPr id="4" name="Slide Number Placeholder 3"/>
          <p:cNvSpPr>
            <a:spLocks noGrp="1"/>
          </p:cNvSpPr>
          <p:nvPr>
            <p:ph type="sldNum" sz="quarter" idx="10"/>
          </p:nvPr>
        </p:nvSpPr>
        <p:spPr/>
        <p:txBody>
          <a:bodyPr/>
          <a:lstStyle/>
          <a:p>
            <a:fld id="{CE202BAD-07FF-FA4D-9E61-28096F4225A7}" type="slidenum">
              <a:rPr lang="en-US" smtClean="0"/>
              <a:t>16</a:t>
            </a:fld>
            <a:endParaRPr lang="en-US"/>
          </a:p>
        </p:txBody>
      </p:sp>
    </p:spTree>
    <p:extLst>
      <p:ext uri="{BB962C8B-B14F-4D97-AF65-F5344CB8AC3E}">
        <p14:creationId xmlns:p14="http://schemas.microsoft.com/office/powerpoint/2010/main" val="2725261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202BAD-07FF-FA4D-9E61-28096F4225A7}" type="slidenum">
              <a:rPr lang="en-US" smtClean="0"/>
              <a:t>17</a:t>
            </a:fld>
            <a:endParaRPr lang="en-US"/>
          </a:p>
        </p:txBody>
      </p:sp>
    </p:spTree>
    <p:extLst>
      <p:ext uri="{BB962C8B-B14F-4D97-AF65-F5344CB8AC3E}">
        <p14:creationId xmlns:p14="http://schemas.microsoft.com/office/powerpoint/2010/main" val="3995780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you hire sally molly or both? Why? Do you have biases?</a:t>
            </a:r>
          </a:p>
        </p:txBody>
      </p:sp>
      <p:sp>
        <p:nvSpPr>
          <p:cNvPr id="4" name="Slide Number Placeholder 3"/>
          <p:cNvSpPr>
            <a:spLocks noGrp="1"/>
          </p:cNvSpPr>
          <p:nvPr>
            <p:ph type="sldNum" sz="quarter" idx="10"/>
          </p:nvPr>
        </p:nvSpPr>
        <p:spPr/>
        <p:txBody>
          <a:bodyPr/>
          <a:lstStyle/>
          <a:p>
            <a:fld id="{CE202BAD-07FF-FA4D-9E61-28096F4225A7}" type="slidenum">
              <a:rPr lang="en-US" smtClean="0"/>
              <a:t>18</a:t>
            </a:fld>
            <a:endParaRPr lang="en-US"/>
          </a:p>
        </p:txBody>
      </p:sp>
    </p:spTree>
    <p:extLst>
      <p:ext uri="{BB962C8B-B14F-4D97-AF65-F5344CB8AC3E}">
        <p14:creationId xmlns:p14="http://schemas.microsoft.com/office/powerpoint/2010/main" val="229580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want to be able to predict (from historical information-–i.e., resume, previous experience) who will be an effective teacher as well as how long they will stay. You want to hire teachers who are effective and will stay with you for a long time. You certainly do not want ineffective teachers who will stay for a long time. And there is some gray area for teach who will only stay shortly.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you may argue that the inherent question is a causal one, what is the effect on student test scores of hiring one person vs another, but we will also show that the critical features we need are correlational!</a:t>
            </a:r>
          </a:p>
          <a:p>
            <a:endParaRPr lang="en-US" dirty="0"/>
          </a:p>
        </p:txBody>
      </p:sp>
      <p:sp>
        <p:nvSpPr>
          <p:cNvPr id="4" name="Slide Number Placeholder 3"/>
          <p:cNvSpPr>
            <a:spLocks noGrp="1"/>
          </p:cNvSpPr>
          <p:nvPr>
            <p:ph type="sldNum" sz="quarter" idx="10"/>
          </p:nvPr>
        </p:nvSpPr>
        <p:spPr/>
        <p:txBody>
          <a:bodyPr/>
          <a:lstStyle/>
          <a:p>
            <a:fld id="{CE202BAD-07FF-FA4D-9E61-28096F4225A7}" type="slidenum">
              <a:rPr lang="en-US" smtClean="0"/>
              <a:t>19</a:t>
            </a:fld>
            <a:endParaRPr lang="en-US"/>
          </a:p>
        </p:txBody>
      </p:sp>
    </p:spTree>
    <p:extLst>
      <p:ext uri="{BB962C8B-B14F-4D97-AF65-F5344CB8AC3E}">
        <p14:creationId xmlns:p14="http://schemas.microsoft.com/office/powerpoint/2010/main" val="1531060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202BAD-07FF-FA4D-9E61-28096F4225A7}" type="slidenum">
              <a:rPr lang="en-US" smtClean="0"/>
              <a:t>2</a:t>
            </a:fld>
            <a:endParaRPr lang="en-US"/>
          </a:p>
        </p:txBody>
      </p:sp>
    </p:spTree>
    <p:extLst>
      <p:ext uri="{BB962C8B-B14F-4D97-AF65-F5344CB8AC3E}">
        <p14:creationId xmlns:p14="http://schemas.microsoft.com/office/powerpoint/2010/main" val="3155803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202BAD-07FF-FA4D-9E61-28096F4225A7}" type="slidenum">
              <a:rPr lang="en-US" smtClean="0"/>
              <a:t>20</a:t>
            </a:fld>
            <a:endParaRPr lang="en-US"/>
          </a:p>
        </p:txBody>
      </p:sp>
    </p:spTree>
    <p:extLst>
      <p:ext uri="{BB962C8B-B14F-4D97-AF65-F5344CB8AC3E}">
        <p14:creationId xmlns:p14="http://schemas.microsoft.com/office/powerpoint/2010/main" val="665209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202BAD-07FF-FA4D-9E61-28096F4225A7}" type="slidenum">
              <a:rPr lang="en-US" smtClean="0"/>
              <a:t>21</a:t>
            </a:fld>
            <a:endParaRPr lang="en-US"/>
          </a:p>
        </p:txBody>
      </p:sp>
    </p:spTree>
    <p:extLst>
      <p:ext uri="{BB962C8B-B14F-4D97-AF65-F5344CB8AC3E}">
        <p14:creationId xmlns:p14="http://schemas.microsoft.com/office/powerpoint/2010/main" val="257871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Explain how </a:t>
            </a:r>
            <a:r>
              <a:rPr lang="en-US" dirty="0" err="1"/>
              <a:t>Aaroon</a:t>
            </a:r>
            <a:r>
              <a:rPr lang="en-US" dirty="0"/>
              <a:t> calculates these</a:t>
            </a:r>
          </a:p>
        </p:txBody>
      </p:sp>
      <p:sp>
        <p:nvSpPr>
          <p:cNvPr id="4" name="Slide Number Placeholder 3"/>
          <p:cNvSpPr>
            <a:spLocks noGrp="1"/>
          </p:cNvSpPr>
          <p:nvPr>
            <p:ph type="sldNum" sz="quarter" idx="10"/>
          </p:nvPr>
        </p:nvSpPr>
        <p:spPr/>
        <p:txBody>
          <a:bodyPr/>
          <a:lstStyle/>
          <a:p>
            <a:fld id="{CE202BAD-07FF-FA4D-9E61-28096F4225A7}" type="slidenum">
              <a:rPr lang="en-US" smtClean="0"/>
              <a:t>22</a:t>
            </a:fld>
            <a:endParaRPr lang="en-US"/>
          </a:p>
        </p:txBody>
      </p:sp>
    </p:spTree>
    <p:extLst>
      <p:ext uri="{BB962C8B-B14F-4D97-AF65-F5344CB8AC3E}">
        <p14:creationId xmlns:p14="http://schemas.microsoft.com/office/powerpoint/2010/main" val="2745380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202BAD-07FF-FA4D-9E61-28096F4225A7}" type="slidenum">
              <a:rPr lang="en-US" smtClean="0"/>
              <a:t>23</a:t>
            </a:fld>
            <a:endParaRPr lang="en-US"/>
          </a:p>
        </p:txBody>
      </p:sp>
    </p:spTree>
    <p:extLst>
      <p:ext uri="{BB962C8B-B14F-4D97-AF65-F5344CB8AC3E}">
        <p14:creationId xmlns:p14="http://schemas.microsoft.com/office/powerpoint/2010/main" val="3692284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202BAD-07FF-FA4D-9E61-28096F4225A7}" type="slidenum">
              <a:rPr lang="en-US" smtClean="0"/>
              <a:t>24</a:t>
            </a:fld>
            <a:endParaRPr lang="en-US"/>
          </a:p>
        </p:txBody>
      </p:sp>
    </p:spTree>
    <p:extLst>
      <p:ext uri="{BB962C8B-B14F-4D97-AF65-F5344CB8AC3E}">
        <p14:creationId xmlns:p14="http://schemas.microsoft.com/office/powerpoint/2010/main" val="3377934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Allowing us to compare the </a:t>
            </a:r>
            <a:r>
              <a:rPr lang="en-US" dirty="0" err="1"/>
              <a:t>cateogrizations</a:t>
            </a:r>
            <a:r>
              <a:rPr lang="en-US" dirty="0"/>
              <a:t> obtained from historical occupations…</a:t>
            </a:r>
          </a:p>
          <a:p>
            <a:r>
              <a:rPr lang="en-US" dirty="0"/>
              <a:t>…to the sills necessary for the school teacher position being applied for.</a:t>
            </a:r>
          </a:p>
          <a:p>
            <a:endParaRPr lang="en-US" dirty="0"/>
          </a:p>
          <a:p>
            <a:r>
              <a:rPr lang="en-US" dirty="0"/>
              <a:t>This is simply a question of prediction!</a:t>
            </a:r>
          </a:p>
        </p:txBody>
      </p:sp>
      <p:sp>
        <p:nvSpPr>
          <p:cNvPr id="4" name="Slide Number Placeholder 3"/>
          <p:cNvSpPr>
            <a:spLocks noGrp="1"/>
          </p:cNvSpPr>
          <p:nvPr>
            <p:ph type="sldNum" sz="quarter" idx="10"/>
          </p:nvPr>
        </p:nvSpPr>
        <p:spPr/>
        <p:txBody>
          <a:bodyPr/>
          <a:lstStyle/>
          <a:p>
            <a:fld id="{CE202BAD-07FF-FA4D-9E61-28096F4225A7}" type="slidenum">
              <a:rPr lang="en-US" smtClean="0"/>
              <a:t>25</a:t>
            </a:fld>
            <a:endParaRPr lang="en-US"/>
          </a:p>
        </p:txBody>
      </p:sp>
    </p:spTree>
    <p:extLst>
      <p:ext uri="{BB962C8B-B14F-4D97-AF65-F5344CB8AC3E}">
        <p14:creationId xmlns:p14="http://schemas.microsoft.com/office/powerpoint/2010/main" val="358130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Allowing us to compare the </a:t>
            </a:r>
            <a:r>
              <a:rPr lang="en-US" dirty="0" err="1"/>
              <a:t>cateogrizations</a:t>
            </a:r>
            <a:r>
              <a:rPr lang="en-US" dirty="0"/>
              <a:t> obtained from historical occupations…</a:t>
            </a:r>
          </a:p>
          <a:p>
            <a:r>
              <a:rPr lang="en-US" dirty="0"/>
              <a:t>…to the sills necessary for the school teacher position being applied for.</a:t>
            </a:r>
          </a:p>
          <a:p>
            <a:endParaRPr lang="en-US" dirty="0"/>
          </a:p>
          <a:p>
            <a:r>
              <a:rPr lang="en-US" dirty="0"/>
              <a:t>This is simply a question of prediction!</a:t>
            </a:r>
          </a:p>
        </p:txBody>
      </p:sp>
      <p:sp>
        <p:nvSpPr>
          <p:cNvPr id="4" name="Slide Number Placeholder 3"/>
          <p:cNvSpPr>
            <a:spLocks noGrp="1"/>
          </p:cNvSpPr>
          <p:nvPr>
            <p:ph type="sldNum" sz="quarter" idx="10"/>
          </p:nvPr>
        </p:nvSpPr>
        <p:spPr/>
        <p:txBody>
          <a:bodyPr/>
          <a:lstStyle/>
          <a:p>
            <a:fld id="{CE202BAD-07FF-FA4D-9E61-28096F4225A7}" type="slidenum">
              <a:rPr lang="en-US" smtClean="0"/>
              <a:t>26</a:t>
            </a:fld>
            <a:endParaRPr lang="en-US"/>
          </a:p>
        </p:txBody>
      </p:sp>
    </p:spTree>
    <p:extLst>
      <p:ext uri="{BB962C8B-B14F-4D97-AF65-F5344CB8AC3E}">
        <p14:creationId xmlns:p14="http://schemas.microsoft.com/office/powerpoint/2010/main" val="3528704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Explain how </a:t>
            </a:r>
            <a:r>
              <a:rPr lang="en-US" dirty="0" err="1"/>
              <a:t>Aaroon</a:t>
            </a:r>
            <a:r>
              <a:rPr lang="en-US" dirty="0"/>
              <a:t> calculates these</a:t>
            </a:r>
          </a:p>
        </p:txBody>
      </p:sp>
      <p:sp>
        <p:nvSpPr>
          <p:cNvPr id="4" name="Slide Number Placeholder 3"/>
          <p:cNvSpPr>
            <a:spLocks noGrp="1"/>
          </p:cNvSpPr>
          <p:nvPr>
            <p:ph type="sldNum" sz="quarter" idx="10"/>
          </p:nvPr>
        </p:nvSpPr>
        <p:spPr/>
        <p:txBody>
          <a:bodyPr/>
          <a:lstStyle/>
          <a:p>
            <a:fld id="{CE202BAD-07FF-FA4D-9E61-28096F4225A7}" type="slidenum">
              <a:rPr lang="en-US" smtClean="0"/>
              <a:t>27</a:t>
            </a:fld>
            <a:endParaRPr lang="en-US"/>
          </a:p>
        </p:txBody>
      </p:sp>
    </p:spTree>
    <p:extLst>
      <p:ext uri="{BB962C8B-B14F-4D97-AF65-F5344CB8AC3E}">
        <p14:creationId xmlns:p14="http://schemas.microsoft.com/office/powerpoint/2010/main" val="3209208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202BAD-07FF-FA4D-9E61-28096F4225A7}" type="slidenum">
              <a:rPr lang="en-US" smtClean="0"/>
              <a:t>28</a:t>
            </a:fld>
            <a:endParaRPr lang="en-US"/>
          </a:p>
        </p:txBody>
      </p:sp>
    </p:spTree>
    <p:extLst>
      <p:ext uri="{BB962C8B-B14F-4D97-AF65-F5344CB8AC3E}">
        <p14:creationId xmlns:p14="http://schemas.microsoft.com/office/powerpoint/2010/main" val="851472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202BAD-07FF-FA4D-9E61-28096F4225A7}" type="slidenum">
              <a:rPr lang="en-US" smtClean="0"/>
              <a:t>29</a:t>
            </a:fld>
            <a:endParaRPr lang="en-US"/>
          </a:p>
        </p:txBody>
      </p:sp>
    </p:spTree>
    <p:extLst>
      <p:ext uri="{BB962C8B-B14F-4D97-AF65-F5344CB8AC3E}">
        <p14:creationId xmlns:p14="http://schemas.microsoft.com/office/powerpoint/2010/main" val="3967866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202BAD-07FF-FA4D-9E61-28096F4225A7}" type="slidenum">
              <a:rPr lang="en-US" smtClean="0"/>
              <a:t>3</a:t>
            </a:fld>
            <a:endParaRPr lang="en-US"/>
          </a:p>
        </p:txBody>
      </p:sp>
    </p:spTree>
    <p:extLst>
      <p:ext uri="{BB962C8B-B14F-4D97-AF65-F5344CB8AC3E}">
        <p14:creationId xmlns:p14="http://schemas.microsoft.com/office/powerpoint/2010/main" val="4209916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202BAD-07FF-FA4D-9E61-28096F4225A7}" type="slidenum">
              <a:rPr lang="en-US" smtClean="0"/>
              <a:t>30</a:t>
            </a:fld>
            <a:endParaRPr lang="en-US"/>
          </a:p>
        </p:txBody>
      </p:sp>
    </p:spTree>
    <p:extLst>
      <p:ext uri="{BB962C8B-B14F-4D97-AF65-F5344CB8AC3E}">
        <p14:creationId xmlns:p14="http://schemas.microsoft.com/office/powerpoint/2010/main" val="1941573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Poverty is a real challenge: https://</a:t>
            </a:r>
            <a:r>
              <a:rPr lang="en-US" dirty="0" err="1"/>
              <a:t>www.youtube.com</a:t>
            </a:r>
            <a:r>
              <a:rPr lang="en-US" dirty="0"/>
              <a:t>/</a:t>
            </a:r>
            <a:r>
              <a:rPr lang="en-US" dirty="0" err="1"/>
              <a:t>watch?v</a:t>
            </a:r>
            <a:r>
              <a:rPr lang="en-US" dirty="0"/>
              <a:t>=</a:t>
            </a:r>
            <a:r>
              <a:rPr lang="en-US" dirty="0" err="1"/>
              <a:t>jZNKihHJZqA</a:t>
            </a:r>
            <a:endParaRPr lang="en-US" dirty="0"/>
          </a:p>
          <a:p>
            <a:endParaRPr lang="en-US" dirty="0"/>
          </a:p>
          <a:p>
            <a:pPr marL="171450" indent="-171450">
              <a:buFontTx/>
              <a:buChar char="-"/>
            </a:pPr>
            <a:r>
              <a:rPr lang="en-US" dirty="0"/>
              <a:t>What benefit do we think we could derive from being able to predict/estimate poverty of certain locations</a:t>
            </a:r>
          </a:p>
          <a:p>
            <a:pPr marL="171450" indent="-171450">
              <a:buFontTx/>
              <a:buChar char="-"/>
            </a:pPr>
            <a:r>
              <a:rPr lang="en-US" dirty="0"/>
              <a:t>Understand where we should distribute resources. Evaluate policy. Hard to solve the problem if you do not know exactly where the target population is.</a:t>
            </a:r>
          </a:p>
          <a:p>
            <a:pPr marL="628650" lvl="1" indent="-171450">
              <a:buFontTx/>
              <a:buChar char="-"/>
            </a:pPr>
            <a:r>
              <a:rPr lang="en-US" dirty="0"/>
              <a:t>Traditional surveys are </a:t>
            </a:r>
            <a:r>
              <a:rPr lang="en-US" dirty="0" err="1"/>
              <a:t>expensinve</a:t>
            </a:r>
            <a:r>
              <a:rPr lang="en-US" dirty="0"/>
              <a:t> (400k t0 1.5 mil), not scalable and response rates are low</a:t>
            </a:r>
          </a:p>
          <a:p>
            <a:pPr marL="171450" indent="-171450">
              <a:buFontTx/>
              <a:buChar char="-"/>
            </a:pPr>
            <a:r>
              <a:rPr lang="en-US" dirty="0"/>
              <a:t>How can we do this?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Solving it: https://</a:t>
            </a:r>
            <a:r>
              <a:rPr lang="en-US" dirty="0" err="1"/>
              <a:t>www.youtube.com</a:t>
            </a:r>
            <a:r>
              <a:rPr lang="en-US" dirty="0"/>
              <a:t>/</a:t>
            </a:r>
            <a:r>
              <a:rPr lang="en-US" dirty="0" err="1"/>
              <a:t>watch?v</a:t>
            </a:r>
            <a:r>
              <a:rPr lang="en-US" dirty="0"/>
              <a:t>=</a:t>
            </a:r>
            <a:r>
              <a:rPr lang="en-US" dirty="0" err="1"/>
              <a:t>DafZSeIGLNE</a:t>
            </a:r>
            <a:endParaRPr lang="en-US" dirty="0"/>
          </a:p>
          <a:p>
            <a:pPr marL="171450" indent="-171450">
              <a:buFontTx/>
              <a:buChar char="-"/>
            </a:pPr>
            <a:r>
              <a:rPr lang="en-US" dirty="0"/>
              <a:t>What Data do we have available?</a:t>
            </a:r>
          </a:p>
          <a:p>
            <a:pPr marL="628650" lvl="1" indent="-171450">
              <a:buFontTx/>
              <a:buChar char="-"/>
            </a:pPr>
            <a:r>
              <a:rPr lang="en-US" dirty="0" err="1"/>
              <a:t>Sateliate</a:t>
            </a:r>
            <a:r>
              <a:rPr lang="en-US" dirty="0"/>
              <a:t> Data</a:t>
            </a:r>
          </a:p>
          <a:p>
            <a:pPr marL="171450" lvl="0" indent="-171450">
              <a:buFontTx/>
              <a:buChar char="-"/>
            </a:pPr>
            <a:r>
              <a:rPr lang="en-US" dirty="0"/>
              <a:t>What are the benefits</a:t>
            </a:r>
          </a:p>
          <a:p>
            <a:pPr marL="628650" lvl="1" indent="-171450">
              <a:buFontTx/>
              <a:buChar char="-"/>
            </a:pPr>
            <a:r>
              <a:rPr lang="en-US" dirty="0"/>
              <a:t>Cheap, Scalable, Granular spatial and temporal resolution globally.</a:t>
            </a:r>
          </a:p>
          <a:p>
            <a:pPr marL="628650" lvl="1" indent="-171450">
              <a:buFontTx/>
              <a:buChar char="-"/>
            </a:pPr>
            <a:r>
              <a:rPr lang="en-US" dirty="0"/>
              <a:t>Images contain signal of information that is correlated with poverty just unstructured</a:t>
            </a:r>
          </a:p>
          <a:p>
            <a:pPr marL="1085850" lvl="2" indent="-171450">
              <a:buFontTx/>
              <a:buChar char="-"/>
            </a:pPr>
            <a:r>
              <a:rPr lang="en-US" dirty="0"/>
              <a:t>How many roads a area has</a:t>
            </a:r>
          </a:p>
          <a:p>
            <a:pPr marL="1085850" lvl="2" indent="-171450">
              <a:buFontTx/>
              <a:buChar char="-"/>
            </a:pPr>
            <a:r>
              <a:rPr lang="en-US" dirty="0" err="1"/>
              <a:t>Vehichles</a:t>
            </a:r>
            <a:endParaRPr lang="en-US" dirty="0"/>
          </a:p>
          <a:p>
            <a:pPr marL="1085850" lvl="2" indent="-171450">
              <a:buFontTx/>
              <a:buChar char="-"/>
            </a:pPr>
            <a:r>
              <a:rPr lang="en-US" dirty="0"/>
              <a:t>Open area vs buildings</a:t>
            </a:r>
          </a:p>
          <a:p>
            <a:pPr marL="1085850" lvl="2" indent="-171450">
              <a:buFontTx/>
              <a:buChar char="-"/>
            </a:pPr>
            <a:r>
              <a:rPr lang="en-US" dirty="0"/>
              <a:t>People</a:t>
            </a:r>
          </a:p>
          <a:p>
            <a:pPr marL="1085850" lvl="2" indent="-171450">
              <a:buFontTx/>
              <a:buChar char="-"/>
            </a:pPr>
            <a:r>
              <a:rPr lang="en-US" dirty="0"/>
              <a:t>Ships in ports</a:t>
            </a:r>
          </a:p>
          <a:p>
            <a:pPr marL="1085850" lvl="2" indent="-171450">
              <a:buFontTx/>
              <a:buChar char="-"/>
            </a:pPr>
            <a:r>
              <a:rPr lang="en-US" dirty="0" err="1"/>
              <a:t>Aggriculutural</a:t>
            </a:r>
            <a:r>
              <a:rPr lang="en-US" dirty="0"/>
              <a:t> yield—speed at which it is harvested.</a:t>
            </a:r>
          </a:p>
          <a:p>
            <a:pPr marL="628650" lvl="1" indent="-171450">
              <a:buFontTx/>
              <a:buChar char="-"/>
            </a:pPr>
            <a:r>
              <a:rPr lang="en-US" dirty="0"/>
              <a:t>We don’t have lots of </a:t>
            </a:r>
            <a:r>
              <a:rPr lang="en-US" dirty="0" err="1"/>
              <a:t>traning</a:t>
            </a:r>
            <a:r>
              <a:rPr lang="en-US" dirty="0"/>
              <a:t> data on this. So we use Transfer learning</a:t>
            </a:r>
          </a:p>
          <a:p>
            <a:pPr marL="1085850" lvl="2" indent="-171450">
              <a:buFontTx/>
              <a:buChar char="-"/>
            </a:pPr>
            <a:r>
              <a:rPr lang="en-US" dirty="0"/>
              <a:t>Nighttime light as a proxy for economic development</a:t>
            </a:r>
          </a:p>
          <a:p>
            <a:pPr marL="628650" lvl="1" indent="-171450">
              <a:buFontTx/>
              <a:buChar char="-"/>
            </a:pPr>
            <a:r>
              <a:rPr lang="en-US" dirty="0"/>
              <a:t>Poverty has spatial autocorrelation</a:t>
            </a:r>
          </a:p>
          <a:p>
            <a:endParaRPr lang="en-US" dirty="0"/>
          </a:p>
          <a:p>
            <a:r>
              <a:rPr lang="en-US" dirty="0"/>
              <a:t>http://</a:t>
            </a:r>
            <a:r>
              <a:rPr lang="en-US" dirty="0" err="1"/>
              <a:t>sustain.stanford.edu</a:t>
            </a:r>
            <a:r>
              <a:rPr lang="en-US" dirty="0"/>
              <a:t>/predicting-poverty/</a:t>
            </a:r>
          </a:p>
          <a:p>
            <a:endParaRPr lang="en-US" dirty="0"/>
          </a:p>
          <a:p>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github.com</a:t>
            </a:r>
            <a:r>
              <a:rPr lang="en-US" sz="1200" b="1" i="0" kern="1200" dirty="0">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nealjean</a:t>
            </a:r>
            <a:r>
              <a:rPr lang="en-US" sz="1200" b="1" i="0" kern="1200" dirty="0">
                <a:solidFill>
                  <a:schemeClr val="tx1"/>
                </a:solidFill>
                <a:effectLst/>
                <a:latin typeface="+mn-lt"/>
                <a:ea typeface="+mn-ea"/>
                <a:cs typeface="+mn-cs"/>
              </a:rPr>
              <a:t>/predicting-poverty</a:t>
            </a:r>
          </a:p>
          <a:p>
            <a:pPr marL="171450" lvl="0" indent="-171450">
              <a:buFontTx/>
              <a:buChar char="-"/>
            </a:pPr>
            <a:endParaRPr lang="en-US" dirty="0"/>
          </a:p>
        </p:txBody>
      </p:sp>
      <p:sp>
        <p:nvSpPr>
          <p:cNvPr id="4" name="Slide Number Placeholder 3"/>
          <p:cNvSpPr>
            <a:spLocks noGrp="1"/>
          </p:cNvSpPr>
          <p:nvPr>
            <p:ph type="sldNum" sz="quarter" idx="10"/>
          </p:nvPr>
        </p:nvSpPr>
        <p:spPr/>
        <p:txBody>
          <a:bodyPr/>
          <a:lstStyle/>
          <a:p>
            <a:fld id="{CE202BAD-07FF-FA4D-9E61-28096F4225A7}" type="slidenum">
              <a:rPr lang="en-US" smtClean="0"/>
              <a:t>31</a:t>
            </a:fld>
            <a:endParaRPr lang="en-US"/>
          </a:p>
        </p:txBody>
      </p:sp>
    </p:spTree>
    <p:extLst>
      <p:ext uri="{BB962C8B-B14F-4D97-AF65-F5344CB8AC3E}">
        <p14:creationId xmlns:p14="http://schemas.microsoft.com/office/powerpoint/2010/main" val="25271954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LiveSlide</a:t>
            </a:r>
            <a:r>
              <a:rPr lang="en-US" dirty="0"/>
              <a:t> Site</a:t>
            </a:r>
          </a:p>
          <a:p>
            <a:r>
              <a:rPr lang="en-US" dirty="0"/>
              <a:t>https://</a:t>
            </a:r>
            <a:r>
              <a:rPr lang="en-US" dirty="0" err="1"/>
              <a:t>youtu.be</a:t>
            </a:r>
            <a:r>
              <a:rPr lang="en-US" dirty="0"/>
              <a:t>/</a:t>
            </a:r>
            <a:r>
              <a:rPr lang="en-US" dirty="0" err="1"/>
              <a:t>DafZSeIGLNE</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E202BAD-07FF-FA4D-9E61-28096F4225A7}" type="slidenum">
              <a:rPr lang="en-US" smtClean="0"/>
              <a:t>32</a:t>
            </a:fld>
            <a:endParaRPr lang="en-US"/>
          </a:p>
        </p:txBody>
      </p:sp>
    </p:spTree>
    <p:extLst>
      <p:ext uri="{BB962C8B-B14F-4D97-AF65-F5344CB8AC3E}">
        <p14:creationId xmlns:p14="http://schemas.microsoft.com/office/powerpoint/2010/main" val="1249628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How can we do this?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Solving it: https://</a:t>
            </a:r>
            <a:r>
              <a:rPr lang="en-US" dirty="0" err="1"/>
              <a:t>www.youtube.com</a:t>
            </a:r>
            <a:r>
              <a:rPr lang="en-US" dirty="0"/>
              <a:t>/</a:t>
            </a:r>
            <a:r>
              <a:rPr lang="en-US" dirty="0" err="1"/>
              <a:t>watch?v</a:t>
            </a:r>
            <a:r>
              <a:rPr lang="en-US" dirty="0"/>
              <a:t>=</a:t>
            </a:r>
            <a:r>
              <a:rPr lang="en-US" dirty="0" err="1"/>
              <a:t>DafZSeIGLNE</a:t>
            </a:r>
            <a:endParaRPr lang="en-US" dirty="0"/>
          </a:p>
          <a:p>
            <a:pPr marL="171450" indent="-171450">
              <a:buFontTx/>
              <a:buChar char="-"/>
            </a:pPr>
            <a:r>
              <a:rPr lang="en-US" dirty="0"/>
              <a:t>What Data do we have available?</a:t>
            </a:r>
          </a:p>
          <a:p>
            <a:pPr marL="628650" lvl="1" indent="-171450">
              <a:buFontTx/>
              <a:buChar char="-"/>
            </a:pPr>
            <a:r>
              <a:rPr lang="en-US" dirty="0" err="1"/>
              <a:t>Sateliate</a:t>
            </a:r>
            <a:r>
              <a:rPr lang="en-US" dirty="0"/>
              <a:t> Data</a:t>
            </a:r>
          </a:p>
          <a:p>
            <a:pPr marL="171450" lvl="0" indent="-171450">
              <a:buFontTx/>
              <a:buChar char="-"/>
            </a:pPr>
            <a:r>
              <a:rPr lang="en-US" dirty="0"/>
              <a:t>What are the benefits</a:t>
            </a:r>
          </a:p>
          <a:p>
            <a:pPr marL="628650" lvl="1" indent="-171450">
              <a:buFontTx/>
              <a:buChar char="-"/>
            </a:pPr>
            <a:r>
              <a:rPr lang="en-US" dirty="0"/>
              <a:t>Cheap, Scalable, Granular spatial and temporal resolution globally.</a:t>
            </a:r>
          </a:p>
          <a:p>
            <a:pPr marL="628650" lvl="1" indent="-171450">
              <a:buFontTx/>
              <a:buChar char="-"/>
            </a:pPr>
            <a:r>
              <a:rPr lang="en-US" dirty="0"/>
              <a:t>Images contain signal of information that is correlated with poverty just unstructured</a:t>
            </a:r>
          </a:p>
          <a:p>
            <a:pPr marL="1085850" lvl="2" indent="-171450">
              <a:buFontTx/>
              <a:buChar char="-"/>
            </a:pPr>
            <a:r>
              <a:rPr lang="en-US" dirty="0"/>
              <a:t>How many roads a area has</a:t>
            </a:r>
          </a:p>
          <a:p>
            <a:pPr marL="1085850" lvl="2" indent="-171450">
              <a:buFontTx/>
              <a:buChar char="-"/>
            </a:pPr>
            <a:r>
              <a:rPr lang="en-US" dirty="0" err="1"/>
              <a:t>Vehichles</a:t>
            </a:r>
            <a:endParaRPr lang="en-US" dirty="0"/>
          </a:p>
          <a:p>
            <a:pPr marL="1085850" lvl="2" indent="-171450">
              <a:buFontTx/>
              <a:buChar char="-"/>
            </a:pPr>
            <a:r>
              <a:rPr lang="en-US" dirty="0"/>
              <a:t>Open area vs buildings</a:t>
            </a:r>
          </a:p>
          <a:p>
            <a:pPr marL="1085850" lvl="2" indent="-171450">
              <a:buFontTx/>
              <a:buChar char="-"/>
            </a:pPr>
            <a:r>
              <a:rPr lang="en-US" dirty="0"/>
              <a:t>People</a:t>
            </a:r>
          </a:p>
          <a:p>
            <a:pPr marL="1085850" lvl="2" indent="-171450">
              <a:buFontTx/>
              <a:buChar char="-"/>
            </a:pPr>
            <a:r>
              <a:rPr lang="en-US" dirty="0"/>
              <a:t>Ships in ports</a:t>
            </a:r>
          </a:p>
          <a:p>
            <a:pPr marL="1085850" lvl="2" indent="-171450">
              <a:buFontTx/>
              <a:buChar char="-"/>
            </a:pPr>
            <a:r>
              <a:rPr lang="en-US" dirty="0" err="1"/>
              <a:t>Aggriculutural</a:t>
            </a:r>
            <a:r>
              <a:rPr lang="en-US" dirty="0"/>
              <a:t> yield—speed at which it is harvested.</a:t>
            </a:r>
          </a:p>
          <a:p>
            <a:pPr marL="628650" lvl="1" indent="-171450">
              <a:buFontTx/>
              <a:buChar char="-"/>
            </a:pPr>
            <a:r>
              <a:rPr lang="en-US" dirty="0"/>
              <a:t>We don’t have lots of </a:t>
            </a:r>
            <a:r>
              <a:rPr lang="en-US" dirty="0" err="1"/>
              <a:t>traning</a:t>
            </a:r>
            <a:r>
              <a:rPr lang="en-US" dirty="0"/>
              <a:t> data on this. So we use Transfer learning</a:t>
            </a:r>
          </a:p>
          <a:p>
            <a:pPr marL="1085850" lvl="2" indent="-171450">
              <a:buFontTx/>
              <a:buChar char="-"/>
            </a:pPr>
            <a:r>
              <a:rPr lang="en-US" dirty="0"/>
              <a:t>Nighttime light as a proxy for economic development</a:t>
            </a:r>
          </a:p>
          <a:p>
            <a:pPr marL="628650" lvl="1" indent="-171450">
              <a:buFontTx/>
              <a:buChar char="-"/>
            </a:pPr>
            <a:r>
              <a:rPr lang="en-US" dirty="0"/>
              <a:t>Poverty has spatial autocorrelation</a:t>
            </a:r>
          </a:p>
          <a:p>
            <a:endParaRPr lang="en-US" dirty="0"/>
          </a:p>
          <a:p>
            <a:r>
              <a:rPr lang="en-US" dirty="0"/>
              <a:t>http://</a:t>
            </a:r>
            <a:r>
              <a:rPr lang="en-US" dirty="0" err="1"/>
              <a:t>sustain.stanford.edu</a:t>
            </a:r>
            <a:r>
              <a:rPr lang="en-US" dirty="0"/>
              <a:t>/predicting-poverty/</a:t>
            </a:r>
          </a:p>
          <a:p>
            <a:endParaRPr lang="en-US" dirty="0"/>
          </a:p>
          <a:p>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github.com</a:t>
            </a:r>
            <a:r>
              <a:rPr lang="en-US" sz="1200" b="1" i="0" kern="1200" dirty="0">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nealjean</a:t>
            </a:r>
            <a:r>
              <a:rPr lang="en-US" sz="1200" b="1" i="0" kern="1200" dirty="0">
                <a:solidFill>
                  <a:schemeClr val="tx1"/>
                </a:solidFill>
                <a:effectLst/>
                <a:latin typeface="+mn-lt"/>
                <a:ea typeface="+mn-ea"/>
                <a:cs typeface="+mn-cs"/>
              </a:rPr>
              <a:t>/predicting-poverty</a:t>
            </a:r>
          </a:p>
          <a:p>
            <a:pPr marL="171450" lvl="0" indent="-171450">
              <a:buFontTx/>
              <a:buChar char="-"/>
            </a:pPr>
            <a:endParaRPr lang="en-US" dirty="0"/>
          </a:p>
        </p:txBody>
      </p:sp>
      <p:sp>
        <p:nvSpPr>
          <p:cNvPr id="4" name="Slide Number Placeholder 3"/>
          <p:cNvSpPr>
            <a:spLocks noGrp="1"/>
          </p:cNvSpPr>
          <p:nvPr>
            <p:ph type="sldNum" sz="quarter" idx="10"/>
          </p:nvPr>
        </p:nvSpPr>
        <p:spPr/>
        <p:txBody>
          <a:bodyPr/>
          <a:lstStyle/>
          <a:p>
            <a:fld id="{CE202BAD-07FF-FA4D-9E61-28096F4225A7}" type="slidenum">
              <a:rPr lang="en-US" smtClean="0"/>
              <a:t>33</a:t>
            </a:fld>
            <a:endParaRPr lang="en-US"/>
          </a:p>
        </p:txBody>
      </p:sp>
    </p:spTree>
    <p:extLst>
      <p:ext uri="{BB962C8B-B14F-4D97-AF65-F5344CB8AC3E}">
        <p14:creationId xmlns:p14="http://schemas.microsoft.com/office/powerpoint/2010/main" val="1093909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Allowing us to compare the </a:t>
            </a:r>
            <a:r>
              <a:rPr lang="en-US" dirty="0" err="1"/>
              <a:t>cateogrizations</a:t>
            </a:r>
            <a:r>
              <a:rPr lang="en-US" dirty="0"/>
              <a:t> obtained from historical occupations…</a:t>
            </a:r>
          </a:p>
          <a:p>
            <a:r>
              <a:rPr lang="en-US" dirty="0"/>
              <a:t>…to the sills necessary for the school teacher position being applied for.</a:t>
            </a:r>
          </a:p>
          <a:p>
            <a:endParaRPr lang="en-US" dirty="0"/>
          </a:p>
          <a:p>
            <a:r>
              <a:rPr lang="en-US" dirty="0"/>
              <a:t>This is simply a question of prediction!</a:t>
            </a:r>
          </a:p>
        </p:txBody>
      </p:sp>
      <p:sp>
        <p:nvSpPr>
          <p:cNvPr id="4" name="Slide Number Placeholder 3"/>
          <p:cNvSpPr>
            <a:spLocks noGrp="1"/>
          </p:cNvSpPr>
          <p:nvPr>
            <p:ph type="sldNum" sz="quarter" idx="10"/>
          </p:nvPr>
        </p:nvSpPr>
        <p:spPr/>
        <p:txBody>
          <a:bodyPr/>
          <a:lstStyle/>
          <a:p>
            <a:fld id="{CE202BAD-07FF-FA4D-9E61-28096F4225A7}" type="slidenum">
              <a:rPr lang="en-US" smtClean="0"/>
              <a:t>34</a:t>
            </a:fld>
            <a:endParaRPr lang="en-US"/>
          </a:p>
        </p:txBody>
      </p:sp>
    </p:spTree>
    <p:extLst>
      <p:ext uri="{BB962C8B-B14F-4D97-AF65-F5344CB8AC3E}">
        <p14:creationId xmlns:p14="http://schemas.microsoft.com/office/powerpoint/2010/main" val="2784999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Allowing us to compare the </a:t>
            </a:r>
            <a:r>
              <a:rPr lang="en-US" dirty="0" err="1"/>
              <a:t>cateogrizations</a:t>
            </a:r>
            <a:r>
              <a:rPr lang="en-US" dirty="0"/>
              <a:t> obtained from historical occupations…</a:t>
            </a:r>
          </a:p>
          <a:p>
            <a:r>
              <a:rPr lang="en-US" dirty="0"/>
              <a:t>…to the sills necessary for the school teacher position being applied for.</a:t>
            </a:r>
          </a:p>
          <a:p>
            <a:endParaRPr lang="en-US" dirty="0"/>
          </a:p>
          <a:p>
            <a:r>
              <a:rPr lang="en-US" dirty="0"/>
              <a:t>This is simply a question of prediction!</a:t>
            </a:r>
          </a:p>
        </p:txBody>
      </p:sp>
      <p:sp>
        <p:nvSpPr>
          <p:cNvPr id="4" name="Slide Number Placeholder 3"/>
          <p:cNvSpPr>
            <a:spLocks noGrp="1"/>
          </p:cNvSpPr>
          <p:nvPr>
            <p:ph type="sldNum" sz="quarter" idx="10"/>
          </p:nvPr>
        </p:nvSpPr>
        <p:spPr/>
        <p:txBody>
          <a:bodyPr/>
          <a:lstStyle/>
          <a:p>
            <a:fld id="{CE202BAD-07FF-FA4D-9E61-28096F4225A7}" type="slidenum">
              <a:rPr lang="en-US" smtClean="0"/>
              <a:t>35</a:t>
            </a:fld>
            <a:endParaRPr lang="en-US"/>
          </a:p>
        </p:txBody>
      </p:sp>
    </p:spTree>
    <p:extLst>
      <p:ext uri="{BB962C8B-B14F-4D97-AF65-F5344CB8AC3E}">
        <p14:creationId xmlns:p14="http://schemas.microsoft.com/office/powerpoint/2010/main" val="33338722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Construction of high-resolution maps of poverty and wealth from call records. Information derived from the call records of 1.5 million subscribers is overlaid on a map of </a:t>
            </a:r>
            <a:r>
              <a:rPr lang="en-US" dirty="0" err="1"/>
              <a:t>Rwanda.The</a:t>
            </a:r>
            <a:r>
              <a:rPr lang="en-US" dirty="0"/>
              <a:t> northern and western provinces are divided into cells (the smallest administrative unit of the country), and the cell is shaded according to the average (predicted) wealth of all mobile subscribers in that cell. The southern province is overlaid with a Voronoi division that uses geographic identifiers in the call data to segment the region into several hundred thousand small partitions. (Bottom right inset) Enlargement of a 1-km2 region near </a:t>
            </a:r>
            <a:r>
              <a:rPr lang="en-US" dirty="0" err="1"/>
              <a:t>Kiyonza</a:t>
            </a:r>
            <a:r>
              <a:rPr lang="en-US" dirty="0"/>
              <a:t>, with Voronoi cells shaded by the predicted wealth of small groups (5 to 15 subscribers) who live in each region.</a:t>
            </a:r>
          </a:p>
          <a:p>
            <a:endParaRPr lang="en-US" dirty="0"/>
          </a:p>
          <a:p>
            <a:r>
              <a:rPr lang="en-US" dirty="0"/>
              <a:t>http://</a:t>
            </a:r>
            <a:r>
              <a:rPr lang="en-US" dirty="0" err="1"/>
              <a:t>sustain.stanford.edu</a:t>
            </a:r>
            <a:r>
              <a:rPr lang="en-US" dirty="0"/>
              <a:t>/crop-yield-analysis</a:t>
            </a:r>
          </a:p>
          <a:p>
            <a:endParaRPr lang="en-US" dirty="0"/>
          </a:p>
          <a:p>
            <a:r>
              <a:rPr lang="en-US" sz="1200" b="1" i="0" kern="1200" dirty="0" err="1">
                <a:solidFill>
                  <a:schemeClr val="tx1"/>
                </a:solidFill>
                <a:effectLst/>
                <a:latin typeface="+mn-lt"/>
                <a:ea typeface="+mn-ea"/>
                <a:cs typeface="+mn-cs"/>
              </a:rPr>
              <a:t>Blumenstock</a:t>
            </a:r>
            <a:r>
              <a:rPr lang="en-US" sz="1200" b="1" i="0" kern="1200" dirty="0">
                <a:solidFill>
                  <a:schemeClr val="tx1"/>
                </a:solidFill>
                <a:effectLst/>
                <a:latin typeface="+mn-lt"/>
                <a:ea typeface="+mn-ea"/>
                <a:cs typeface="+mn-cs"/>
              </a:rPr>
              <a:t>, JE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Cadamuro</a:t>
            </a:r>
            <a:r>
              <a:rPr lang="en-US" sz="1200" b="0" i="0" kern="1200" dirty="0">
                <a:solidFill>
                  <a:schemeClr val="tx1"/>
                </a:solidFill>
                <a:effectLst/>
                <a:latin typeface="+mn-lt"/>
                <a:ea typeface="+mn-ea"/>
                <a:cs typeface="+mn-cs"/>
              </a:rPr>
              <a:t>, G, On, R (2015). </a:t>
            </a:r>
            <a:r>
              <a:rPr lang="en-US" sz="1200" b="0" i="0" u="none" strike="noStrike" kern="1200" dirty="0">
                <a:solidFill>
                  <a:schemeClr val="tx1"/>
                </a:solidFill>
                <a:effectLst/>
                <a:latin typeface="+mn-lt"/>
                <a:ea typeface="+mn-ea"/>
                <a:cs typeface="+mn-cs"/>
                <a:hlinkClick r:id="rId3"/>
              </a:rPr>
              <a:t>Predicting Poverty and Wealth from Mobile Phone Metadata</a:t>
            </a:r>
            <a:r>
              <a:rPr lang="en-US" sz="1200" b="0" i="0"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4"/>
              </a:rPr>
              <a:t>Science</a:t>
            </a:r>
            <a:r>
              <a:rPr lang="en-US" sz="1200" b="0" i="0" kern="1200" dirty="0">
                <a:solidFill>
                  <a:schemeClr val="tx1"/>
                </a:solidFill>
                <a:effectLst/>
                <a:latin typeface="+mn-lt"/>
                <a:ea typeface="+mn-ea"/>
                <a:cs typeface="+mn-cs"/>
              </a:rPr>
              <a:t>, 350(6264), 1073-1076 [</a:t>
            </a:r>
            <a:r>
              <a:rPr lang="en-US" sz="1200" b="1" i="0" u="none" strike="noStrike" kern="1200" dirty="0">
                <a:solidFill>
                  <a:schemeClr val="tx1"/>
                </a:solidFill>
                <a:effectLst/>
                <a:latin typeface="+mn-lt"/>
                <a:ea typeface="+mn-ea"/>
                <a:cs typeface="+mn-cs"/>
                <a:hlinkClick r:id="rId5"/>
              </a:rPr>
              <a:t>pdf</a:t>
            </a:r>
            <a:r>
              <a:rPr lang="en-US" sz="1200" b="0" i="0" kern="1200" dirty="0">
                <a:solidFill>
                  <a:schemeClr val="tx1"/>
                </a:solidFill>
                <a:effectLst/>
                <a:latin typeface="+mn-lt"/>
                <a:ea typeface="+mn-ea"/>
                <a:cs typeface="+mn-cs"/>
              </a:rPr>
              <a:t>]</a:t>
            </a:r>
          </a:p>
          <a:p>
            <a:r>
              <a:rPr lang="en-US" dirty="0"/>
              <a:t>http://</a:t>
            </a:r>
            <a:r>
              <a:rPr lang="en-US" dirty="0" err="1"/>
              <a:t>www.jblumenstock.com</a:t>
            </a:r>
            <a:r>
              <a:rPr lang="en-US" dirty="0"/>
              <a:t>/files/papers/jblumenstock_2015_science.pdf</a:t>
            </a:r>
          </a:p>
          <a:p>
            <a:endParaRPr lang="en-US" dirty="0"/>
          </a:p>
        </p:txBody>
      </p:sp>
      <p:sp>
        <p:nvSpPr>
          <p:cNvPr id="4" name="Slide Number Placeholder 3"/>
          <p:cNvSpPr>
            <a:spLocks noGrp="1"/>
          </p:cNvSpPr>
          <p:nvPr>
            <p:ph type="sldNum" sz="quarter" idx="10"/>
          </p:nvPr>
        </p:nvSpPr>
        <p:spPr/>
        <p:txBody>
          <a:bodyPr/>
          <a:lstStyle/>
          <a:p>
            <a:fld id="{CE202BAD-07FF-FA4D-9E61-28096F4225A7}" type="slidenum">
              <a:rPr lang="en-US" smtClean="0"/>
              <a:t>36</a:t>
            </a:fld>
            <a:endParaRPr lang="en-US"/>
          </a:p>
        </p:txBody>
      </p:sp>
    </p:spTree>
    <p:extLst>
      <p:ext uri="{BB962C8B-B14F-4D97-AF65-F5344CB8AC3E}">
        <p14:creationId xmlns:p14="http://schemas.microsoft.com/office/powerpoint/2010/main" val="3526091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not only do we get poverty, but we also touch on hunger</a:t>
            </a:r>
          </a:p>
        </p:txBody>
      </p:sp>
      <p:sp>
        <p:nvSpPr>
          <p:cNvPr id="4" name="Slide Number Placeholder 3"/>
          <p:cNvSpPr>
            <a:spLocks noGrp="1"/>
          </p:cNvSpPr>
          <p:nvPr>
            <p:ph type="sldNum" sz="quarter" idx="10"/>
          </p:nvPr>
        </p:nvSpPr>
        <p:spPr/>
        <p:txBody>
          <a:bodyPr/>
          <a:lstStyle/>
          <a:p>
            <a:fld id="{CE202BAD-07FF-FA4D-9E61-28096F4225A7}" type="slidenum">
              <a:rPr lang="en-US" smtClean="0"/>
              <a:t>37</a:t>
            </a:fld>
            <a:endParaRPr lang="en-US"/>
          </a:p>
        </p:txBody>
      </p:sp>
    </p:spTree>
    <p:extLst>
      <p:ext uri="{BB962C8B-B14F-4D97-AF65-F5344CB8AC3E}">
        <p14:creationId xmlns:p14="http://schemas.microsoft.com/office/powerpoint/2010/main" val="33077926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202BAD-07FF-FA4D-9E61-28096F4225A7}" type="slidenum">
              <a:rPr lang="en-US" smtClean="0"/>
              <a:t>38</a:t>
            </a:fld>
            <a:endParaRPr lang="en-US"/>
          </a:p>
        </p:txBody>
      </p:sp>
    </p:spTree>
    <p:extLst>
      <p:ext uri="{BB962C8B-B14F-4D97-AF65-F5344CB8AC3E}">
        <p14:creationId xmlns:p14="http://schemas.microsoft.com/office/powerpoint/2010/main" val="2696444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202BAD-07FF-FA4D-9E61-28096F4225A7}" type="slidenum">
              <a:rPr lang="en-US" smtClean="0"/>
              <a:t>39</a:t>
            </a:fld>
            <a:endParaRPr lang="en-US"/>
          </a:p>
        </p:txBody>
      </p:sp>
    </p:spTree>
    <p:extLst>
      <p:ext uri="{BB962C8B-B14F-4D97-AF65-F5344CB8AC3E}">
        <p14:creationId xmlns:p14="http://schemas.microsoft.com/office/powerpoint/2010/main" val="2931153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202BAD-07FF-FA4D-9E61-28096F4225A7}" type="slidenum">
              <a:rPr lang="en-US" smtClean="0"/>
              <a:t>4</a:t>
            </a:fld>
            <a:endParaRPr lang="en-US"/>
          </a:p>
        </p:txBody>
      </p:sp>
    </p:spTree>
    <p:extLst>
      <p:ext uri="{BB962C8B-B14F-4D97-AF65-F5344CB8AC3E}">
        <p14:creationId xmlns:p14="http://schemas.microsoft.com/office/powerpoint/2010/main" val="713501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numbers are clearly a little old, but the idea is that banking penetration is not extremely high</a:t>
            </a:r>
          </a:p>
          <a:p>
            <a:pPr marL="171450" indent="-171450">
              <a:buFontTx/>
              <a:buChar char="-"/>
            </a:pPr>
            <a:r>
              <a:rPr lang="en-US" dirty="0"/>
              <a:t>Such lack of penetration presents a problem because we know that access to capital (or credit) (even small amounts) can be extremely valuable especially for those who are poor.</a:t>
            </a:r>
          </a:p>
          <a:p>
            <a:pPr marL="171450" indent="-171450">
              <a:buFontTx/>
              <a:buChar char="-"/>
            </a:pPr>
            <a:r>
              <a:rPr lang="en-US" dirty="0"/>
              <a:t>A challenge faced by lenders is two fold </a:t>
            </a:r>
          </a:p>
          <a:p>
            <a:pPr marL="628650" lvl="1" indent="-171450">
              <a:buFontTx/>
              <a:buChar char="-"/>
            </a:pPr>
            <a:r>
              <a:rPr lang="en-US" dirty="0"/>
              <a:t>How compute a credit score for a customer given that they have very little or no financial history?</a:t>
            </a:r>
          </a:p>
          <a:p>
            <a:pPr marL="628650" lvl="1" indent="-171450">
              <a:buFontTx/>
              <a:buChar char="-"/>
            </a:pPr>
            <a:endParaRPr lang="en-US" dirty="0"/>
          </a:p>
          <a:p>
            <a:pPr marL="171450" indent="-171450">
              <a:buFontTx/>
              <a:buChar char="-"/>
            </a:pPr>
            <a:endParaRPr lang="en-US" dirty="0"/>
          </a:p>
          <a:p>
            <a:pPr marL="171450" indent="-171450">
              <a:buFontTx/>
              <a:buChar char="-"/>
            </a:pPr>
            <a:r>
              <a:rPr lang="en-US" dirty="0"/>
              <a:t>https://</a:t>
            </a:r>
            <a:r>
              <a:rPr lang="en-US" dirty="0" err="1"/>
              <a:t>www.farinternational.com</a:t>
            </a:r>
            <a:r>
              <a:rPr lang="en-US" dirty="0"/>
              <a:t>/banking-in-</a:t>
            </a:r>
            <a:r>
              <a:rPr lang="en-US" dirty="0" err="1"/>
              <a:t>colombia</a:t>
            </a:r>
            <a:r>
              <a:rPr lang="en-US" dirty="0"/>
              <a:t>-mortgages/</a:t>
            </a:r>
          </a:p>
        </p:txBody>
      </p:sp>
      <p:sp>
        <p:nvSpPr>
          <p:cNvPr id="4" name="Slide Number Placeholder 3"/>
          <p:cNvSpPr>
            <a:spLocks noGrp="1"/>
          </p:cNvSpPr>
          <p:nvPr>
            <p:ph type="sldNum" sz="quarter" idx="10"/>
          </p:nvPr>
        </p:nvSpPr>
        <p:spPr/>
        <p:txBody>
          <a:bodyPr/>
          <a:lstStyle/>
          <a:p>
            <a:fld id="{CE202BAD-07FF-FA4D-9E61-28096F4225A7}" type="slidenum">
              <a:rPr lang="en-US" smtClean="0"/>
              <a:t>40</a:t>
            </a:fld>
            <a:endParaRPr lang="en-US"/>
          </a:p>
        </p:txBody>
      </p:sp>
    </p:spTree>
    <p:extLst>
      <p:ext uri="{BB962C8B-B14F-4D97-AF65-F5344CB8AC3E}">
        <p14:creationId xmlns:p14="http://schemas.microsoft.com/office/powerpoint/2010/main" val="34018611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stay with this idea of using mobile.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most comparable sources of big data are scarce in the world’s poorest nations, mobile phones are a notable exception: They are used by 3.4 billion individuals worldwide and are becoming increasingly ubiquitous in developing regions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see here for Colombia that The population is 49 million and we can see that mobile is seems about 2x as more popular than internet.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is this important you may ask? </a:t>
            </a:r>
          </a:p>
          <a:p>
            <a:endParaRPr lang="en-US" dirty="0"/>
          </a:p>
        </p:txBody>
      </p:sp>
      <p:sp>
        <p:nvSpPr>
          <p:cNvPr id="4" name="Slide Number Placeholder 3"/>
          <p:cNvSpPr>
            <a:spLocks noGrp="1"/>
          </p:cNvSpPr>
          <p:nvPr>
            <p:ph type="sldNum" sz="quarter" idx="10"/>
          </p:nvPr>
        </p:nvSpPr>
        <p:spPr/>
        <p:txBody>
          <a:bodyPr/>
          <a:lstStyle/>
          <a:p>
            <a:fld id="{CE202BAD-07FF-FA4D-9E61-28096F4225A7}" type="slidenum">
              <a:rPr lang="en-US" smtClean="0"/>
              <a:t>41</a:t>
            </a:fld>
            <a:endParaRPr lang="en-US"/>
          </a:p>
        </p:txBody>
      </p:sp>
    </p:spTree>
    <p:extLst>
      <p:ext uri="{BB962C8B-B14F-4D97-AF65-F5344CB8AC3E}">
        <p14:creationId xmlns:p14="http://schemas.microsoft.com/office/powerpoint/2010/main" val="31009598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Mobile money platforms reduces the barrier-to-entry to simply owning a mobile phone, which is common even for those who are unbanked or our poorer.</a:t>
            </a:r>
          </a:p>
          <a:p>
            <a:pPr marL="628650" lvl="1" indent="-171450">
              <a:buFontTx/>
              <a:buChar char="-"/>
            </a:pPr>
            <a:r>
              <a:rPr lang="en-US" dirty="0"/>
              <a:t>This allow banks to transact with very little cost</a:t>
            </a:r>
          </a:p>
          <a:p>
            <a:pPr marL="171450" lvl="0" indent="-171450">
              <a:buFontTx/>
              <a:buChar char="-"/>
            </a:pPr>
            <a:r>
              <a:rPr lang="en-US" dirty="0"/>
              <a:t>But what about credit worthiness?</a:t>
            </a:r>
          </a:p>
          <a:p>
            <a:pPr marL="171450" lvl="0" indent="-171450">
              <a:buFontTx/>
              <a:buChar char="-"/>
            </a:pPr>
            <a:r>
              <a:rPr lang="en-US" dirty="0"/>
              <a:t>Well we just saw that cell phone usage can be used to predict wealth. And given the penetration of mobile, the question remains what else can we do with it?</a:t>
            </a:r>
          </a:p>
        </p:txBody>
      </p:sp>
      <p:sp>
        <p:nvSpPr>
          <p:cNvPr id="4" name="Slide Number Placeholder 3"/>
          <p:cNvSpPr>
            <a:spLocks noGrp="1"/>
          </p:cNvSpPr>
          <p:nvPr>
            <p:ph type="sldNum" sz="quarter" idx="10"/>
          </p:nvPr>
        </p:nvSpPr>
        <p:spPr/>
        <p:txBody>
          <a:bodyPr/>
          <a:lstStyle/>
          <a:p>
            <a:fld id="{CE202BAD-07FF-FA4D-9E61-28096F4225A7}" type="slidenum">
              <a:rPr lang="en-US" smtClean="0"/>
              <a:t>42</a:t>
            </a:fld>
            <a:endParaRPr lang="en-US"/>
          </a:p>
        </p:txBody>
      </p:sp>
    </p:spTree>
    <p:extLst>
      <p:ext uri="{BB962C8B-B14F-4D97-AF65-F5344CB8AC3E}">
        <p14:creationId xmlns:p14="http://schemas.microsoft.com/office/powerpoint/2010/main" val="3469076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202BAD-07FF-FA4D-9E61-28096F4225A7}" type="slidenum">
              <a:rPr lang="en-US" smtClean="0"/>
              <a:t>43</a:t>
            </a:fld>
            <a:endParaRPr lang="en-US"/>
          </a:p>
        </p:txBody>
      </p:sp>
    </p:spTree>
    <p:extLst>
      <p:ext uri="{BB962C8B-B14F-4D97-AF65-F5344CB8AC3E}">
        <p14:creationId xmlns:p14="http://schemas.microsoft.com/office/powerpoint/2010/main" val="22401444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202BAD-07FF-FA4D-9E61-28096F4225A7}" type="slidenum">
              <a:rPr lang="en-US" smtClean="0"/>
              <a:t>44</a:t>
            </a:fld>
            <a:endParaRPr lang="en-US"/>
          </a:p>
        </p:txBody>
      </p:sp>
    </p:spTree>
    <p:extLst>
      <p:ext uri="{BB962C8B-B14F-4D97-AF65-F5344CB8AC3E}">
        <p14:creationId xmlns:p14="http://schemas.microsoft.com/office/powerpoint/2010/main" val="4132434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5 and 10 are about inequality experiences by </a:t>
            </a:r>
            <a:r>
              <a:rPr lang="en-US" dirty="0" err="1"/>
              <a:t>margaminzled</a:t>
            </a:r>
            <a:r>
              <a:rPr lang="en-US" dirty="0"/>
              <a:t> groups…and although we may feel like ML can help us solve these, it can also introduce additional inequality</a:t>
            </a:r>
          </a:p>
        </p:txBody>
      </p:sp>
      <p:sp>
        <p:nvSpPr>
          <p:cNvPr id="4" name="Slide Number Placeholder 3"/>
          <p:cNvSpPr>
            <a:spLocks noGrp="1"/>
          </p:cNvSpPr>
          <p:nvPr>
            <p:ph type="sldNum" sz="quarter" idx="10"/>
          </p:nvPr>
        </p:nvSpPr>
        <p:spPr/>
        <p:txBody>
          <a:bodyPr/>
          <a:lstStyle/>
          <a:p>
            <a:fld id="{CE202BAD-07FF-FA4D-9E61-28096F4225A7}" type="slidenum">
              <a:rPr lang="en-US" smtClean="0"/>
              <a:t>45</a:t>
            </a:fld>
            <a:endParaRPr lang="en-US"/>
          </a:p>
        </p:txBody>
      </p:sp>
    </p:spTree>
    <p:extLst>
      <p:ext uri="{BB962C8B-B14F-4D97-AF65-F5344CB8AC3E}">
        <p14:creationId xmlns:p14="http://schemas.microsoft.com/office/powerpoint/2010/main" val="21928009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appear to remove </a:t>
            </a:r>
            <a:r>
              <a:rPr lang="en-US" dirty="0" err="1"/>
              <a:t>huan</a:t>
            </a:r>
            <a:r>
              <a:rPr lang="en-US" dirty="0"/>
              <a:t> bias because instead of humans hiring </a:t>
            </a:r>
            <a:r>
              <a:rPr lang="en-US" dirty="0" err="1"/>
              <a:t>somone</a:t>
            </a:r>
            <a:r>
              <a:rPr lang="en-US" dirty="0"/>
              <a:t> based on </a:t>
            </a:r>
            <a:r>
              <a:rPr lang="en-US" dirty="0" err="1"/>
              <a:t>soely</a:t>
            </a:r>
            <a:r>
              <a:rPr lang="en-US" dirty="0"/>
              <a:t> on biased metrics, an </a:t>
            </a:r>
            <a:r>
              <a:rPr lang="en-US" dirty="0" err="1"/>
              <a:t>alogithm</a:t>
            </a:r>
            <a:r>
              <a:rPr lang="en-US" dirty="0"/>
              <a:t> is hyper </a:t>
            </a:r>
            <a:r>
              <a:rPr lang="en-US" dirty="0" err="1"/>
              <a:t>rationle</a:t>
            </a:r>
            <a:r>
              <a:rPr lang="en-US" dirty="0"/>
              <a:t>.</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dirty="0" err="1"/>
              <a:t>www.jennwv.com</a:t>
            </a:r>
            <a:r>
              <a:rPr lang="en-US" dirty="0"/>
              <a:t>/papers/</a:t>
            </a:r>
            <a:r>
              <a:rPr lang="en-US" dirty="0" err="1"/>
              <a:t>datasheets.pdf</a:t>
            </a:r>
            <a:endParaRPr lang="en-US" dirty="0"/>
          </a:p>
          <a:p>
            <a:r>
              <a:rPr lang="en-US" dirty="0"/>
              <a:t>https://</a:t>
            </a:r>
            <a:r>
              <a:rPr lang="en-US" dirty="0" err="1"/>
              <a:t>www.technologyreview.com</a:t>
            </a:r>
            <a:r>
              <a:rPr lang="en-US" dirty="0"/>
              <a:t>/s/608248/biased-algorithms-are-everywhere-and-no-one-seems-to-care/</a:t>
            </a:r>
          </a:p>
          <a:p>
            <a:r>
              <a:rPr lang="en-US" dirty="0"/>
              <a:t>https://</a:t>
            </a:r>
            <a:r>
              <a:rPr lang="en-US" dirty="0" err="1"/>
              <a:t>medium.com</a:t>
            </a:r>
            <a:r>
              <a:rPr lang="en-US" dirty="0"/>
              <a:t>/</a:t>
            </a:r>
            <a:r>
              <a:rPr lang="en-US" dirty="0" err="1"/>
              <a:t>mit</a:t>
            </a:r>
            <a:r>
              <a:rPr lang="en-US" dirty="0"/>
              <a:t>-media-lab/the-algorithms-arent-biased-we-are-a691f5f6f6f2</a:t>
            </a:r>
          </a:p>
        </p:txBody>
      </p:sp>
      <p:sp>
        <p:nvSpPr>
          <p:cNvPr id="4" name="Slide Number Placeholder 3"/>
          <p:cNvSpPr>
            <a:spLocks noGrp="1"/>
          </p:cNvSpPr>
          <p:nvPr>
            <p:ph type="sldNum" sz="quarter" idx="10"/>
          </p:nvPr>
        </p:nvSpPr>
        <p:spPr/>
        <p:txBody>
          <a:bodyPr/>
          <a:lstStyle/>
          <a:p>
            <a:fld id="{CE202BAD-07FF-FA4D-9E61-28096F4225A7}" type="slidenum">
              <a:rPr lang="en-US" smtClean="0"/>
              <a:t>46</a:t>
            </a:fld>
            <a:endParaRPr lang="en-US"/>
          </a:p>
        </p:txBody>
      </p:sp>
    </p:spTree>
    <p:extLst>
      <p:ext uri="{BB962C8B-B14F-4D97-AF65-F5344CB8AC3E}">
        <p14:creationId xmlns:p14="http://schemas.microsoft.com/office/powerpoint/2010/main" val="42270800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a racist: Image recognition or trying to help you improve your selfies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beta.techcrunch.com</a:t>
            </a:r>
            <a:r>
              <a:rPr lang="en-US" sz="1200" kern="1200" dirty="0">
                <a:solidFill>
                  <a:schemeClr val="tx1"/>
                </a:solidFill>
                <a:effectLst/>
                <a:latin typeface="+mn-lt"/>
                <a:ea typeface="+mn-ea"/>
                <a:cs typeface="+mn-cs"/>
              </a:rPr>
              <a:t>/2017/04/25/</a:t>
            </a:r>
            <a:r>
              <a:rPr lang="en-US" sz="1200" kern="1200" dirty="0" err="1">
                <a:solidFill>
                  <a:schemeClr val="tx1"/>
                </a:solidFill>
                <a:effectLst/>
                <a:latin typeface="+mn-lt"/>
                <a:ea typeface="+mn-ea"/>
                <a:cs typeface="+mn-cs"/>
              </a:rPr>
              <a:t>faceapp</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apologises</a:t>
            </a:r>
            <a:r>
              <a:rPr lang="en-US" sz="1200" kern="1200" dirty="0">
                <a:solidFill>
                  <a:schemeClr val="tx1"/>
                </a:solidFill>
                <a:effectLst/>
                <a:latin typeface="+mn-lt"/>
                <a:ea typeface="+mn-ea"/>
                <a:cs typeface="+mn-cs"/>
              </a:rPr>
              <a:t>-for-building-a-racist-</a:t>
            </a:r>
            <a:r>
              <a:rPr lang="en-US" sz="1200" kern="1200" dirty="0" err="1">
                <a:solidFill>
                  <a:schemeClr val="tx1"/>
                </a:solidFill>
                <a:effectLst/>
                <a:latin typeface="+mn-lt"/>
                <a:ea typeface="+mn-ea"/>
                <a:cs typeface="+mn-cs"/>
              </a:rPr>
              <a:t>ai</a:t>
            </a:r>
            <a:r>
              <a:rPr lang="en-US" sz="1200" kern="1200" dirty="0">
                <a:solidFill>
                  <a:schemeClr val="tx1"/>
                </a:solidFill>
                <a:effectLst/>
                <a:latin typeface="+mn-lt"/>
                <a:ea typeface="+mn-ea"/>
                <a:cs typeface="+mn-cs"/>
              </a:rPr>
              <a:t>/?_</a:t>
            </a:r>
            <a:r>
              <a:rPr lang="en-US" sz="1200" kern="1200" dirty="0" err="1">
                <a:solidFill>
                  <a:schemeClr val="tx1"/>
                </a:solidFill>
                <a:effectLst/>
                <a:latin typeface="+mn-lt"/>
                <a:ea typeface="+mn-ea"/>
                <a:cs typeface="+mn-cs"/>
              </a:rPr>
              <a:t>ga</a:t>
            </a:r>
            <a:r>
              <a:rPr lang="en-US" sz="1200" kern="1200" dirty="0">
                <a:solidFill>
                  <a:schemeClr val="tx1"/>
                </a:solidFill>
                <a:effectLst/>
                <a:latin typeface="+mn-lt"/>
                <a:ea typeface="+mn-ea"/>
                <a:cs typeface="+mn-cs"/>
              </a:rPr>
              <a:t>=2.76873941.1708958679.1529627100-1981257813.1527711128</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techcrunch.com</a:t>
            </a:r>
            <a:r>
              <a:rPr lang="en-US" sz="1200" kern="1200" dirty="0">
                <a:solidFill>
                  <a:schemeClr val="tx1"/>
                </a:solidFill>
                <a:effectLst/>
                <a:latin typeface="+mn-lt"/>
                <a:ea typeface="+mn-ea"/>
                <a:cs typeface="+mn-cs"/>
              </a:rPr>
              <a:t>/2017/04/30/algorithmic-accountability/</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E202BAD-07FF-FA4D-9E61-28096F4225A7}" type="slidenum">
              <a:rPr lang="en-US" smtClean="0"/>
              <a:t>47</a:t>
            </a:fld>
            <a:endParaRPr lang="en-US"/>
          </a:p>
        </p:txBody>
      </p:sp>
    </p:spTree>
    <p:extLst>
      <p:ext uri="{BB962C8B-B14F-4D97-AF65-F5344CB8AC3E}">
        <p14:creationId xmlns:p14="http://schemas.microsoft.com/office/powerpoint/2010/main" val="27567029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a racist: Image recognition or trying to help you improve your selfies</a:t>
            </a:r>
          </a:p>
          <a:p>
            <a:endParaRPr lang="en-US" sz="1200" kern="1200" dirty="0">
              <a:solidFill>
                <a:schemeClr val="tx1"/>
              </a:solidFill>
              <a:effectLst/>
              <a:latin typeface="+mn-lt"/>
              <a:ea typeface="+mn-ea"/>
              <a:cs typeface="+mn-cs"/>
            </a:endParaRPr>
          </a:p>
          <a:p>
            <a:r>
              <a:rPr lang="en-US" dirty="0"/>
              <a:t>https://</a:t>
            </a:r>
            <a:r>
              <a:rPr lang="en-US" dirty="0" err="1"/>
              <a:t>twitter.com</a:t>
            </a:r>
            <a:r>
              <a:rPr lang="en-US" dirty="0"/>
              <a:t>/</a:t>
            </a:r>
            <a:r>
              <a:rPr lang="en-US" dirty="0" err="1"/>
              <a:t>TaikaDahlbom</a:t>
            </a:r>
            <a:r>
              <a:rPr lang="en-US" dirty="0"/>
              <a:t>/status/935612093906194432?ref_src=twsrc%5Etfw&amp;ref_url=https%3A%2F%2Fmashable.com%2F2017%2F11%2F30%2Fgoogle-translate-sexism%2F</a:t>
            </a:r>
          </a:p>
        </p:txBody>
      </p:sp>
      <p:sp>
        <p:nvSpPr>
          <p:cNvPr id="4" name="Slide Number Placeholder 3"/>
          <p:cNvSpPr>
            <a:spLocks noGrp="1"/>
          </p:cNvSpPr>
          <p:nvPr>
            <p:ph type="sldNum" sz="quarter" idx="10"/>
          </p:nvPr>
        </p:nvSpPr>
        <p:spPr/>
        <p:txBody>
          <a:bodyPr/>
          <a:lstStyle/>
          <a:p>
            <a:fld id="{CE202BAD-07FF-FA4D-9E61-28096F4225A7}" type="slidenum">
              <a:rPr lang="en-US" smtClean="0"/>
              <a:t>48</a:t>
            </a:fld>
            <a:endParaRPr lang="en-US"/>
          </a:p>
        </p:txBody>
      </p:sp>
    </p:spTree>
    <p:extLst>
      <p:ext uri="{BB962C8B-B14F-4D97-AF65-F5344CB8AC3E}">
        <p14:creationId xmlns:p14="http://schemas.microsoft.com/office/powerpoint/2010/main" val="13643912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LiveSlide Site</a:t>
            </a:r>
          </a:p>
          <a:p>
            <a:r>
              <a:rPr lang="en-US"/>
              <a:t>https://youtu.be/_CdJ4oae8f4</a:t>
            </a:r>
          </a:p>
        </p:txBody>
      </p:sp>
      <p:sp>
        <p:nvSpPr>
          <p:cNvPr id="4" name="Slide Number Placeholder 3"/>
          <p:cNvSpPr>
            <a:spLocks noGrp="1"/>
          </p:cNvSpPr>
          <p:nvPr>
            <p:ph type="sldNum" sz="quarter" idx="10"/>
          </p:nvPr>
        </p:nvSpPr>
        <p:spPr/>
        <p:txBody>
          <a:bodyPr/>
          <a:lstStyle/>
          <a:p>
            <a:fld id="{CE202BAD-07FF-FA4D-9E61-28096F4225A7}" type="slidenum">
              <a:rPr lang="en-US" smtClean="0"/>
              <a:t>49</a:t>
            </a:fld>
            <a:endParaRPr lang="en-US"/>
          </a:p>
        </p:txBody>
      </p:sp>
    </p:spTree>
    <p:extLst>
      <p:ext uri="{BB962C8B-B14F-4D97-AF65-F5344CB8AC3E}">
        <p14:creationId xmlns:p14="http://schemas.microsoft.com/office/powerpoint/2010/main" val="265079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202BAD-07FF-FA4D-9E61-28096F4225A7}" type="slidenum">
              <a:rPr lang="en-US" smtClean="0"/>
              <a:t>5</a:t>
            </a:fld>
            <a:endParaRPr lang="en-US"/>
          </a:p>
        </p:txBody>
      </p:sp>
    </p:spTree>
    <p:extLst>
      <p:ext uri="{BB962C8B-B14F-4D97-AF65-F5344CB8AC3E}">
        <p14:creationId xmlns:p14="http://schemas.microsoft.com/office/powerpoint/2010/main" val="215718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revisit our lending example. Looking at age, it would appear that algorithm should learn that younger borrowers are riskier than older borrowers. It may therefore bias itself to being an </a:t>
            </a:r>
            <a:r>
              <a:rPr lang="en-US" sz="1200" kern="1200" dirty="0" err="1">
                <a:solidFill>
                  <a:schemeClr val="tx1"/>
                </a:solidFill>
                <a:effectLst/>
                <a:latin typeface="+mn-lt"/>
                <a:ea typeface="+mn-ea"/>
                <a:cs typeface="+mn-cs"/>
              </a:rPr>
              <a:t>agist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E202BAD-07FF-FA4D-9E61-28096F4225A7}" type="slidenum">
              <a:rPr lang="en-US" smtClean="0"/>
              <a:t>50</a:t>
            </a:fld>
            <a:endParaRPr lang="en-US"/>
          </a:p>
        </p:txBody>
      </p:sp>
    </p:spTree>
    <p:extLst>
      <p:ext uri="{BB962C8B-B14F-4D97-AF65-F5344CB8AC3E}">
        <p14:creationId xmlns:p14="http://schemas.microsoft.com/office/powerpoint/2010/main" val="32863903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www.propublica.org</a:t>
            </a:r>
            <a:r>
              <a:rPr lang="en-US" dirty="0"/>
              <a:t>/article/machine-bias-risk-assessments-in-criminal-sentencing</a:t>
            </a:r>
          </a:p>
        </p:txBody>
      </p:sp>
      <p:sp>
        <p:nvSpPr>
          <p:cNvPr id="4" name="Slide Number Placeholder 3"/>
          <p:cNvSpPr>
            <a:spLocks noGrp="1"/>
          </p:cNvSpPr>
          <p:nvPr>
            <p:ph type="sldNum" sz="quarter" idx="10"/>
          </p:nvPr>
        </p:nvSpPr>
        <p:spPr/>
        <p:txBody>
          <a:bodyPr/>
          <a:lstStyle/>
          <a:p>
            <a:fld id="{CE202BAD-07FF-FA4D-9E61-28096F4225A7}" type="slidenum">
              <a:rPr lang="en-US" smtClean="0"/>
              <a:t>51</a:t>
            </a:fld>
            <a:endParaRPr lang="en-US"/>
          </a:p>
        </p:txBody>
      </p:sp>
    </p:spTree>
    <p:extLst>
      <p:ext uri="{BB962C8B-B14F-4D97-AF65-F5344CB8AC3E}">
        <p14:creationId xmlns:p14="http://schemas.microsoft.com/office/powerpoint/2010/main" val="13381983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our take away message is that there are a number of policy relevant questions that are ripe for prediction, because sometimes correlation on its own is valuable. However, we do need to remember that just like in human decision making, bias can creep </a:t>
            </a:r>
            <a:r>
              <a:rPr lang="en-US"/>
              <a:t>into algorithms as well.</a:t>
            </a:r>
            <a:endParaRPr lang="en-US" dirty="0"/>
          </a:p>
        </p:txBody>
      </p:sp>
      <p:sp>
        <p:nvSpPr>
          <p:cNvPr id="4" name="Slide Number Placeholder 3"/>
          <p:cNvSpPr>
            <a:spLocks noGrp="1"/>
          </p:cNvSpPr>
          <p:nvPr>
            <p:ph type="sldNum" sz="quarter" idx="10"/>
          </p:nvPr>
        </p:nvSpPr>
        <p:spPr/>
        <p:txBody>
          <a:bodyPr/>
          <a:lstStyle/>
          <a:p>
            <a:fld id="{CE202BAD-07FF-FA4D-9E61-28096F4225A7}" type="slidenum">
              <a:rPr lang="en-US" smtClean="0"/>
              <a:t>52</a:t>
            </a:fld>
            <a:endParaRPr lang="en-US"/>
          </a:p>
        </p:txBody>
      </p:sp>
    </p:spTree>
    <p:extLst>
      <p:ext uri="{BB962C8B-B14F-4D97-AF65-F5344CB8AC3E}">
        <p14:creationId xmlns:p14="http://schemas.microsoft.com/office/powerpoint/2010/main" val="21422742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202BAD-07FF-FA4D-9E61-28096F4225A7}" type="slidenum">
              <a:rPr lang="en-US" smtClean="0"/>
              <a:t>53</a:t>
            </a:fld>
            <a:endParaRPr lang="en-US"/>
          </a:p>
        </p:txBody>
      </p:sp>
    </p:spTree>
    <p:extLst>
      <p:ext uri="{BB962C8B-B14F-4D97-AF65-F5344CB8AC3E}">
        <p14:creationId xmlns:p14="http://schemas.microsoft.com/office/powerpoint/2010/main" val="4175163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202BAD-07FF-FA4D-9E61-28096F4225A7}" type="slidenum">
              <a:rPr lang="en-US" smtClean="0"/>
              <a:t>54</a:t>
            </a:fld>
            <a:endParaRPr lang="en-US"/>
          </a:p>
        </p:txBody>
      </p:sp>
    </p:spTree>
    <p:extLst>
      <p:ext uri="{BB962C8B-B14F-4D97-AF65-F5344CB8AC3E}">
        <p14:creationId xmlns:p14="http://schemas.microsoft.com/office/powerpoint/2010/main" val="355072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202BAD-07FF-FA4D-9E61-28096F4225A7}" type="slidenum">
              <a:rPr lang="en-US" smtClean="0"/>
              <a:t>6</a:t>
            </a:fld>
            <a:endParaRPr lang="en-US"/>
          </a:p>
        </p:txBody>
      </p:sp>
    </p:spTree>
    <p:extLst>
      <p:ext uri="{BB962C8B-B14F-4D97-AF65-F5344CB8AC3E}">
        <p14:creationId xmlns:p14="http://schemas.microsoft.com/office/powerpoint/2010/main" val="562831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definitions from many people over time, I </a:t>
            </a:r>
            <a:r>
              <a:rPr lang="en-US" dirty="0" err="1"/>
              <a:t>selec</a:t>
            </a:r>
            <a:r>
              <a:rPr lang="en-US" dirty="0"/>
              <a:t> some I like. Many of you may already have a sense of these things but I just want to tell you how I view these things so that we are working from same set of ideas.</a:t>
            </a:r>
          </a:p>
        </p:txBody>
      </p:sp>
      <p:sp>
        <p:nvSpPr>
          <p:cNvPr id="4" name="Slide Number Placeholder 3"/>
          <p:cNvSpPr>
            <a:spLocks noGrp="1"/>
          </p:cNvSpPr>
          <p:nvPr>
            <p:ph type="sldNum" sz="quarter" idx="10"/>
          </p:nvPr>
        </p:nvSpPr>
        <p:spPr/>
        <p:txBody>
          <a:bodyPr/>
          <a:lstStyle/>
          <a:p>
            <a:fld id="{CE202BAD-07FF-FA4D-9E61-28096F4225A7}" type="slidenum">
              <a:rPr lang="en-US" smtClean="0"/>
              <a:t>7</a:t>
            </a:fld>
            <a:endParaRPr lang="en-US"/>
          </a:p>
        </p:txBody>
      </p:sp>
    </p:spTree>
    <p:extLst>
      <p:ext uri="{BB962C8B-B14F-4D97-AF65-F5344CB8AC3E}">
        <p14:creationId xmlns:p14="http://schemas.microsoft.com/office/powerpoint/2010/main" val="3958171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seem like the are the anthesis of each other.</a:t>
            </a:r>
          </a:p>
        </p:txBody>
      </p:sp>
      <p:sp>
        <p:nvSpPr>
          <p:cNvPr id="4" name="Slide Number Placeholder 3"/>
          <p:cNvSpPr>
            <a:spLocks noGrp="1"/>
          </p:cNvSpPr>
          <p:nvPr>
            <p:ph type="sldNum" sz="quarter" idx="10"/>
          </p:nvPr>
        </p:nvSpPr>
        <p:spPr/>
        <p:txBody>
          <a:bodyPr/>
          <a:lstStyle/>
          <a:p>
            <a:fld id="{CE202BAD-07FF-FA4D-9E61-28096F4225A7}" type="slidenum">
              <a:rPr lang="en-US" smtClean="0"/>
              <a:t>8</a:t>
            </a:fld>
            <a:endParaRPr lang="en-US"/>
          </a:p>
        </p:txBody>
      </p:sp>
    </p:spTree>
    <p:extLst>
      <p:ext uri="{BB962C8B-B14F-4D97-AF65-F5344CB8AC3E}">
        <p14:creationId xmlns:p14="http://schemas.microsoft.com/office/powerpoint/2010/main" val="2885226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seem like the are the anthesis of each other.</a:t>
            </a:r>
          </a:p>
          <a:p>
            <a:endParaRPr lang="en-US" dirty="0"/>
          </a:p>
          <a:p>
            <a:r>
              <a:rPr lang="en-US" dirty="0"/>
              <a:t>I can find an f hat that has good risk, that with either of the structure equations, would actually contend that I would learn a very similar f hat for each.</a:t>
            </a:r>
          </a:p>
          <a:p>
            <a:endParaRPr lang="en-US" dirty="0"/>
          </a:p>
          <a:p>
            <a:r>
              <a:rPr lang="en-US" dirty="0"/>
              <a:t>Correlation (which prediction uses) is a necessary condition for causation but not sufficient</a:t>
            </a:r>
          </a:p>
          <a:p>
            <a:endParaRPr lang="en-US" dirty="0"/>
          </a:p>
          <a:p>
            <a:r>
              <a:rPr lang="en-US" dirty="0"/>
              <a:t>If I just want to understand for a given X, what is a likely value of Y, this is sufficient as I do not care what caused the Y to be this value of X.</a:t>
            </a:r>
          </a:p>
          <a:p>
            <a:r>
              <a:rPr lang="en-US" dirty="0"/>
              <a:t>If your X is the pixels of an image and your Y is cat or Dog, then your DGP is simple</a:t>
            </a:r>
          </a:p>
        </p:txBody>
      </p:sp>
      <p:sp>
        <p:nvSpPr>
          <p:cNvPr id="4" name="Slide Number Placeholder 3"/>
          <p:cNvSpPr>
            <a:spLocks noGrp="1"/>
          </p:cNvSpPr>
          <p:nvPr>
            <p:ph type="sldNum" sz="quarter" idx="10"/>
          </p:nvPr>
        </p:nvSpPr>
        <p:spPr/>
        <p:txBody>
          <a:bodyPr/>
          <a:lstStyle/>
          <a:p>
            <a:fld id="{CE202BAD-07FF-FA4D-9E61-28096F4225A7}" type="slidenum">
              <a:rPr lang="en-US" smtClean="0"/>
              <a:t>9</a:t>
            </a:fld>
            <a:endParaRPr lang="en-US"/>
          </a:p>
        </p:txBody>
      </p:sp>
    </p:spTree>
    <p:extLst>
      <p:ext uri="{BB962C8B-B14F-4D97-AF65-F5344CB8AC3E}">
        <p14:creationId xmlns:p14="http://schemas.microsoft.com/office/powerpoint/2010/main" val="1742590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7/2/18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7/2/18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7/2/18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7/2/18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7/2/18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7/2/18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7/2/18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7/2/18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7/2/18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7/2/18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7/2/18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7/2/18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5.tiff"/></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doi.org/10.1126/science.aaf7894"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D5B92-D2BC-364E-BD5F-EA9C21CB2BF7}"/>
              </a:ext>
            </a:extLst>
          </p:cNvPr>
          <p:cNvSpPr>
            <a:spLocks noGrp="1"/>
          </p:cNvSpPr>
          <p:nvPr>
            <p:ph type="ctrTitle"/>
          </p:nvPr>
        </p:nvSpPr>
        <p:spPr>
          <a:xfrm>
            <a:off x="1600200" y="2386744"/>
            <a:ext cx="8991600" cy="1645920"/>
          </a:xfrm>
        </p:spPr>
        <p:txBody>
          <a:bodyPr>
            <a:normAutofit fontScale="90000"/>
          </a:bodyPr>
          <a:lstStyle/>
          <a:p>
            <a:pPr>
              <a:lnSpc>
                <a:spcPct val="150000"/>
              </a:lnSpc>
            </a:pPr>
            <a:r>
              <a:rPr lang="en-US" sz="3200" dirty="0"/>
              <a:t> Machine Learning &amp; Public Policy</a:t>
            </a:r>
            <a:br>
              <a:rPr lang="en-US" sz="3200" dirty="0"/>
            </a:br>
            <a:r>
              <a:rPr lang="en-US" sz="2800" dirty="0"/>
              <a:t>Lecture 1: Prediction for Policy</a:t>
            </a:r>
            <a:endParaRPr lang="en-US" sz="3200" dirty="0"/>
          </a:p>
        </p:txBody>
      </p:sp>
      <p:sp>
        <p:nvSpPr>
          <p:cNvPr id="3" name="Subtitle 2">
            <a:extLst>
              <a:ext uri="{FF2B5EF4-FFF2-40B4-BE49-F238E27FC236}">
                <a16:creationId xmlns:a16="http://schemas.microsoft.com/office/drawing/2014/main" id="{252AA005-9CA4-F24C-966A-5ED311AFE64B}"/>
              </a:ext>
            </a:extLst>
          </p:cNvPr>
          <p:cNvSpPr>
            <a:spLocks noGrp="1"/>
          </p:cNvSpPr>
          <p:nvPr>
            <p:ph type="subTitle" idx="1"/>
          </p:nvPr>
        </p:nvSpPr>
        <p:spPr/>
        <p:txBody>
          <a:bodyPr>
            <a:normAutofit fontScale="70000" lnSpcReduction="20000"/>
          </a:bodyPr>
          <a:lstStyle/>
          <a:p>
            <a:r>
              <a:rPr lang="en-US" dirty="0"/>
              <a:t>Professor Edward </a:t>
            </a:r>
            <a:r>
              <a:rPr lang="en-US" dirty="0" err="1"/>
              <a:t>McFowland</a:t>
            </a:r>
            <a:r>
              <a:rPr lang="en-US" dirty="0"/>
              <a:t> III</a:t>
            </a:r>
          </a:p>
          <a:p>
            <a:r>
              <a:rPr lang="en-US" dirty="0"/>
              <a:t>Information Systems and Decision Sciences</a:t>
            </a:r>
          </a:p>
          <a:p>
            <a:r>
              <a:rPr lang="en-US" dirty="0"/>
              <a:t>Carlson School of </a:t>
            </a:r>
            <a:r>
              <a:rPr lang="en-US" dirty="0" err="1"/>
              <a:t>Managment</a:t>
            </a:r>
            <a:endParaRPr lang="en-US" dirty="0"/>
          </a:p>
          <a:p>
            <a:r>
              <a:rPr lang="en-US" dirty="0"/>
              <a:t>University of Minnesota</a:t>
            </a:r>
          </a:p>
        </p:txBody>
      </p:sp>
    </p:spTree>
    <p:extLst>
      <p:ext uri="{BB962C8B-B14F-4D97-AF65-F5344CB8AC3E}">
        <p14:creationId xmlns:p14="http://schemas.microsoft.com/office/powerpoint/2010/main" val="4027201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CC70-2016-2049-ADA5-857E95382631}"/>
              </a:ext>
            </a:extLst>
          </p:cNvPr>
          <p:cNvSpPr>
            <a:spLocks noGrp="1"/>
          </p:cNvSpPr>
          <p:nvPr>
            <p:ph type="title"/>
          </p:nvPr>
        </p:nvSpPr>
        <p:spPr/>
        <p:txBody>
          <a:bodyPr/>
          <a:lstStyle/>
          <a:p>
            <a:r>
              <a:rPr lang="en-US" dirty="0"/>
              <a:t>Have We Reached an Impasse?</a:t>
            </a:r>
          </a:p>
        </p:txBody>
      </p:sp>
      <p:sp>
        <p:nvSpPr>
          <p:cNvPr id="3" name="Content Placeholder 2">
            <a:extLst>
              <a:ext uri="{FF2B5EF4-FFF2-40B4-BE49-F238E27FC236}">
                <a16:creationId xmlns:a16="http://schemas.microsoft.com/office/drawing/2014/main" id="{500FAABD-BB05-414A-A745-7A7981F843BB}"/>
              </a:ext>
            </a:extLst>
          </p:cNvPr>
          <p:cNvSpPr>
            <a:spLocks noGrp="1"/>
          </p:cNvSpPr>
          <p:nvPr>
            <p:ph idx="1"/>
          </p:nvPr>
        </p:nvSpPr>
        <p:spPr/>
        <p:txBody>
          <a:bodyPr>
            <a:normAutofit/>
          </a:bodyPr>
          <a:lstStyle/>
          <a:p>
            <a:r>
              <a:rPr lang="en-US" b="1" dirty="0"/>
              <a:t>Observation 1: </a:t>
            </a:r>
            <a:r>
              <a:rPr lang="en-US" dirty="0"/>
              <a:t>Sometimes correlation is valuable on its own</a:t>
            </a:r>
          </a:p>
          <a:p>
            <a:r>
              <a:rPr lang="en-US" b="1" dirty="0"/>
              <a:t>Observation II: </a:t>
            </a:r>
            <a:r>
              <a:rPr lang="en-US" dirty="0"/>
              <a:t>Sometimes goal is one of detection or discovery</a:t>
            </a:r>
          </a:p>
          <a:p>
            <a:r>
              <a:rPr lang="en-US" b="1" dirty="0"/>
              <a:t>Observation III: </a:t>
            </a:r>
            <a:r>
              <a:rPr lang="en-US" dirty="0"/>
              <a:t>Sometimes correlation can be (forced into) causation</a:t>
            </a:r>
          </a:p>
        </p:txBody>
      </p:sp>
    </p:spTree>
    <p:extLst>
      <p:ext uri="{BB962C8B-B14F-4D97-AF65-F5344CB8AC3E}">
        <p14:creationId xmlns:p14="http://schemas.microsoft.com/office/powerpoint/2010/main" val="2746200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386F6-16A8-6D43-987F-5C9E3D81EF0B}"/>
              </a:ext>
            </a:extLst>
          </p:cNvPr>
          <p:cNvSpPr>
            <a:spLocks noGrp="1"/>
          </p:cNvSpPr>
          <p:nvPr>
            <p:ph type="title"/>
          </p:nvPr>
        </p:nvSpPr>
        <p:spPr/>
        <p:txBody>
          <a:bodyPr/>
          <a:lstStyle/>
          <a:p>
            <a:r>
              <a:rPr lang="en-US" dirty="0"/>
              <a:t>Prediction For Policy</a:t>
            </a:r>
          </a:p>
        </p:txBody>
      </p:sp>
      <p:sp>
        <p:nvSpPr>
          <p:cNvPr id="3" name="Text Placeholder 2">
            <a:extLst>
              <a:ext uri="{FF2B5EF4-FFF2-40B4-BE49-F238E27FC236}">
                <a16:creationId xmlns:a16="http://schemas.microsoft.com/office/drawing/2014/main" id="{44206B57-D049-1041-B21D-FFB9C2BEF932}"/>
              </a:ext>
            </a:extLst>
          </p:cNvPr>
          <p:cNvSpPr>
            <a:spLocks noGrp="1"/>
          </p:cNvSpPr>
          <p:nvPr>
            <p:ph type="body" idx="1"/>
          </p:nvPr>
        </p:nvSpPr>
        <p:spPr/>
        <p:txBody>
          <a:bodyPr/>
          <a:lstStyle/>
          <a:p>
            <a:r>
              <a:rPr lang="en-US" b="1" dirty="0"/>
              <a:t>Observation 1: </a:t>
            </a:r>
            <a:r>
              <a:rPr lang="en-US" dirty="0"/>
              <a:t>Sometimes correlation is valuable on its own</a:t>
            </a:r>
          </a:p>
        </p:txBody>
      </p:sp>
    </p:spTree>
    <p:extLst>
      <p:ext uri="{BB962C8B-B14F-4D97-AF65-F5344CB8AC3E}">
        <p14:creationId xmlns:p14="http://schemas.microsoft.com/office/powerpoint/2010/main" val="2242250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246537-47BE-0D45-8615-0CF9F838D6DC}"/>
              </a:ext>
            </a:extLst>
          </p:cNvPr>
          <p:cNvSpPr>
            <a:spLocks noGrp="1"/>
          </p:cNvSpPr>
          <p:nvPr>
            <p:ph type="body" idx="1"/>
          </p:nvPr>
        </p:nvSpPr>
        <p:spPr/>
        <p:txBody>
          <a:bodyPr>
            <a:normAutofit/>
          </a:bodyPr>
          <a:lstStyle/>
          <a:p>
            <a:r>
              <a:rPr lang="en-US" sz="2400" dirty="0"/>
              <a:t>Large Classrooms</a:t>
            </a:r>
          </a:p>
        </p:txBody>
      </p:sp>
      <p:sp>
        <p:nvSpPr>
          <p:cNvPr id="5" name="Text Placeholder 4">
            <a:extLst>
              <a:ext uri="{FF2B5EF4-FFF2-40B4-BE49-F238E27FC236}">
                <a16:creationId xmlns:a16="http://schemas.microsoft.com/office/drawing/2014/main" id="{9837075B-A9B2-394E-AE0C-77733CBAB2CB}"/>
              </a:ext>
            </a:extLst>
          </p:cNvPr>
          <p:cNvSpPr>
            <a:spLocks noGrp="1"/>
          </p:cNvSpPr>
          <p:nvPr>
            <p:ph type="body" sz="quarter" idx="13"/>
          </p:nvPr>
        </p:nvSpPr>
        <p:spPr/>
        <p:txBody>
          <a:bodyPr>
            <a:normAutofit/>
          </a:bodyPr>
          <a:lstStyle/>
          <a:p>
            <a:r>
              <a:rPr lang="en-US" sz="2400" dirty="0"/>
              <a:t>Small Classrooms</a:t>
            </a:r>
          </a:p>
        </p:txBody>
      </p:sp>
      <p:sp>
        <p:nvSpPr>
          <p:cNvPr id="6" name="Title 5">
            <a:extLst>
              <a:ext uri="{FF2B5EF4-FFF2-40B4-BE49-F238E27FC236}">
                <a16:creationId xmlns:a16="http://schemas.microsoft.com/office/drawing/2014/main" id="{6E6FD6B4-217A-0146-ADB9-BEA73B8BAA32}"/>
              </a:ext>
            </a:extLst>
          </p:cNvPr>
          <p:cNvSpPr>
            <a:spLocks noGrp="1"/>
          </p:cNvSpPr>
          <p:nvPr>
            <p:ph type="title"/>
          </p:nvPr>
        </p:nvSpPr>
        <p:spPr/>
        <p:txBody>
          <a:bodyPr/>
          <a:lstStyle/>
          <a:p>
            <a:r>
              <a:rPr lang="en-US" dirty="0"/>
              <a:t>Motivation: AN Education Example</a:t>
            </a:r>
          </a:p>
        </p:txBody>
      </p:sp>
      <p:pic>
        <p:nvPicPr>
          <p:cNvPr id="9" name="Content Placeholder 5">
            <a:extLst>
              <a:ext uri="{FF2B5EF4-FFF2-40B4-BE49-F238E27FC236}">
                <a16:creationId xmlns:a16="http://schemas.microsoft.com/office/drawing/2014/main" id="{D2009ED8-2A68-1E40-AE0E-DF13DB2550B6}"/>
              </a:ext>
            </a:extLst>
          </p:cNvPr>
          <p:cNvPicPr>
            <a:picLocks noGrp="1" noChangeAspect="1"/>
          </p:cNvPicPr>
          <p:nvPr>
            <p:ph sz="half" idx="2"/>
          </p:nvPr>
        </p:nvPicPr>
        <p:blipFill>
          <a:blip r:embed="rId3"/>
          <a:stretch>
            <a:fillRect/>
          </a:stretch>
        </p:blipFill>
        <p:spPr>
          <a:xfrm>
            <a:off x="1775460" y="3429000"/>
            <a:ext cx="3886200" cy="2095500"/>
          </a:xfrm>
          <a:prstGeom prst="rect">
            <a:avLst/>
          </a:prstGeom>
        </p:spPr>
      </p:pic>
      <p:pic>
        <p:nvPicPr>
          <p:cNvPr id="10" name="Content Placeholder 7">
            <a:extLst>
              <a:ext uri="{FF2B5EF4-FFF2-40B4-BE49-F238E27FC236}">
                <a16:creationId xmlns:a16="http://schemas.microsoft.com/office/drawing/2014/main" id="{2923291E-C0B6-414B-8A0D-2400317144A9}"/>
              </a:ext>
            </a:extLst>
          </p:cNvPr>
          <p:cNvPicPr>
            <a:picLocks noGrp="1" noChangeAspect="1"/>
          </p:cNvPicPr>
          <p:nvPr>
            <p:ph sz="quarter" idx="4"/>
          </p:nvPr>
        </p:nvPicPr>
        <p:blipFill rotWithShape="1">
          <a:blip r:embed="rId4"/>
          <a:srcRect t="16223" r="6063" b="16223"/>
          <a:stretch/>
        </p:blipFill>
        <p:spPr>
          <a:xfrm>
            <a:off x="6532265" y="3429000"/>
            <a:ext cx="3882349" cy="2093976"/>
          </a:xfrm>
          <a:prstGeom prst="rect">
            <a:avLst/>
          </a:prstGeom>
        </p:spPr>
      </p:pic>
      <p:sp>
        <p:nvSpPr>
          <p:cNvPr id="11" name="Text Placeholder 1">
            <a:extLst>
              <a:ext uri="{FF2B5EF4-FFF2-40B4-BE49-F238E27FC236}">
                <a16:creationId xmlns:a16="http://schemas.microsoft.com/office/drawing/2014/main" id="{197D7611-7571-7C4F-A9AA-22698997F060}"/>
              </a:ext>
            </a:extLst>
          </p:cNvPr>
          <p:cNvSpPr txBox="1">
            <a:spLocks/>
          </p:cNvSpPr>
          <p:nvPr/>
        </p:nvSpPr>
        <p:spPr>
          <a:xfrm>
            <a:off x="4980630" y="2313432"/>
            <a:ext cx="2230739" cy="704087"/>
          </a:xfrm>
          <a:prstGeom prst="rect">
            <a:avLst/>
          </a:prstGeom>
        </p:spPr>
        <p:txBody>
          <a:bodyPr vert="horz" lIns="91440" tIns="45720" rIns="91440" bIns="45720" rtlCol="0" anchor="b" anchorCtr="1">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1900" b="0" kern="1200" cap="all" spc="100" baseline="0">
                <a:solidFill>
                  <a:schemeClr val="accent2">
                    <a:lumMod val="75000"/>
                  </a:schemeClr>
                </a:solidFill>
                <a:latin typeface="+mn-lt"/>
                <a:ea typeface="+mn-ea"/>
                <a:cs typeface="+mn-cs"/>
              </a:defRPr>
            </a:lvl1pPr>
            <a:lvl2pPr marL="457200" indent="0" algn="l" defTabSz="914400" rtl="0" eaLnBrk="1" latinLnBrk="0" hangingPunct="1">
              <a:lnSpc>
                <a:spcPct val="100000"/>
              </a:lnSpc>
              <a:spcBef>
                <a:spcPts val="1000"/>
              </a:spcBef>
              <a:buClr>
                <a:schemeClr val="accent2"/>
              </a:buClr>
              <a:buFont typeface="Arial" panose="020B0604020202020204" pitchFamily="34" charset="0"/>
              <a:buNone/>
              <a:defRPr sz="1900" b="1" kern="1200">
                <a:solidFill>
                  <a:schemeClr val="tx1">
                    <a:lumMod val="85000"/>
                    <a:lumOff val="15000"/>
                  </a:schemeClr>
                </a:solidFill>
                <a:latin typeface="+mn-lt"/>
                <a:ea typeface="+mn-ea"/>
                <a:cs typeface="+mn-cs"/>
              </a:defRPr>
            </a:lvl2pPr>
            <a:lvl3pPr marL="914400" indent="0" algn="l" defTabSz="914400" rtl="0" eaLnBrk="1" latinLnBrk="0" hangingPunct="1">
              <a:lnSpc>
                <a:spcPct val="100000"/>
              </a:lnSpc>
              <a:spcBef>
                <a:spcPts val="1000"/>
              </a:spcBef>
              <a:buClr>
                <a:schemeClr val="accent2"/>
              </a:buClr>
              <a:buFont typeface="Arial" panose="020B0604020202020204" pitchFamily="34" charset="0"/>
              <a:buNone/>
              <a:defRPr sz="1800" b="1" kern="1200">
                <a:solidFill>
                  <a:schemeClr val="tx1">
                    <a:lumMod val="85000"/>
                    <a:lumOff val="15000"/>
                  </a:schemeClr>
                </a:solidFill>
                <a:latin typeface="+mn-lt"/>
                <a:ea typeface="+mn-ea"/>
                <a:cs typeface="+mn-cs"/>
              </a:defRPr>
            </a:lvl3pPr>
            <a:lvl4pPr marL="1371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4pPr>
            <a:lvl5pPr marL="18288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5pPr>
            <a:lvl6pPr marL="22860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9pPr>
          </a:lstStyle>
          <a:p>
            <a:r>
              <a:rPr lang="en-US" sz="2400" dirty="0"/>
              <a:t>VS</a:t>
            </a:r>
          </a:p>
        </p:txBody>
      </p:sp>
    </p:spTree>
    <p:extLst>
      <p:ext uri="{BB962C8B-B14F-4D97-AF65-F5344CB8AC3E}">
        <p14:creationId xmlns:p14="http://schemas.microsoft.com/office/powerpoint/2010/main" val="806070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15D1E-16D4-614F-8FF2-278782C3D8AC}"/>
              </a:ext>
            </a:extLst>
          </p:cNvPr>
          <p:cNvSpPr>
            <a:spLocks noGrp="1"/>
          </p:cNvSpPr>
          <p:nvPr>
            <p:ph type="title"/>
          </p:nvPr>
        </p:nvSpPr>
        <p:spPr/>
        <p:txBody>
          <a:bodyPr/>
          <a:lstStyle/>
          <a:p>
            <a:r>
              <a:rPr lang="en-US" dirty="0"/>
              <a:t>Motivation: AN Education Example</a:t>
            </a:r>
          </a:p>
        </p:txBody>
      </p:sp>
      <p:pic>
        <p:nvPicPr>
          <p:cNvPr id="4" name="Content Placeholder 11">
            <a:extLst>
              <a:ext uri="{FF2B5EF4-FFF2-40B4-BE49-F238E27FC236}">
                <a16:creationId xmlns:a16="http://schemas.microsoft.com/office/drawing/2014/main" id="{779434CB-56D3-BF44-85CC-85D7279494CE}"/>
              </a:ext>
            </a:extLst>
          </p:cNvPr>
          <p:cNvPicPr>
            <a:picLocks noGrp="1" noChangeAspect="1"/>
          </p:cNvPicPr>
          <p:nvPr>
            <p:ph idx="1"/>
          </p:nvPr>
        </p:nvPicPr>
        <p:blipFill>
          <a:blip r:embed="rId3"/>
          <a:stretch>
            <a:fillRect/>
          </a:stretch>
        </p:blipFill>
        <p:spPr>
          <a:xfrm>
            <a:off x="3620023" y="2783648"/>
            <a:ext cx="4972833" cy="3289322"/>
          </a:xfrm>
        </p:spPr>
      </p:pic>
    </p:spTree>
    <p:extLst>
      <p:ext uri="{BB962C8B-B14F-4D97-AF65-F5344CB8AC3E}">
        <p14:creationId xmlns:p14="http://schemas.microsoft.com/office/powerpoint/2010/main" val="4158009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246537-47BE-0D45-8615-0CF9F838D6DC}"/>
              </a:ext>
            </a:extLst>
          </p:cNvPr>
          <p:cNvSpPr>
            <a:spLocks noGrp="1"/>
          </p:cNvSpPr>
          <p:nvPr>
            <p:ph type="body" idx="1"/>
          </p:nvPr>
        </p:nvSpPr>
        <p:spPr/>
        <p:txBody>
          <a:bodyPr>
            <a:normAutofit/>
          </a:bodyPr>
          <a:lstStyle/>
          <a:p>
            <a:r>
              <a:rPr lang="en-US" sz="2400" dirty="0"/>
              <a:t>Classroom Size</a:t>
            </a:r>
          </a:p>
        </p:txBody>
      </p:sp>
      <p:sp>
        <p:nvSpPr>
          <p:cNvPr id="5" name="Text Placeholder 4">
            <a:extLst>
              <a:ext uri="{FF2B5EF4-FFF2-40B4-BE49-F238E27FC236}">
                <a16:creationId xmlns:a16="http://schemas.microsoft.com/office/drawing/2014/main" id="{9837075B-A9B2-394E-AE0C-77733CBAB2CB}"/>
              </a:ext>
            </a:extLst>
          </p:cNvPr>
          <p:cNvSpPr>
            <a:spLocks noGrp="1"/>
          </p:cNvSpPr>
          <p:nvPr>
            <p:ph type="body" sz="quarter" idx="13"/>
          </p:nvPr>
        </p:nvSpPr>
        <p:spPr/>
        <p:txBody>
          <a:bodyPr>
            <a:normAutofit/>
          </a:bodyPr>
          <a:lstStyle/>
          <a:p>
            <a:r>
              <a:rPr lang="en-US" sz="2400" dirty="0"/>
              <a:t>Teacher Turnover</a:t>
            </a:r>
          </a:p>
        </p:txBody>
      </p:sp>
      <p:sp>
        <p:nvSpPr>
          <p:cNvPr id="6" name="Title 5">
            <a:extLst>
              <a:ext uri="{FF2B5EF4-FFF2-40B4-BE49-F238E27FC236}">
                <a16:creationId xmlns:a16="http://schemas.microsoft.com/office/drawing/2014/main" id="{6E6FD6B4-217A-0146-ADB9-BEA73B8BAA32}"/>
              </a:ext>
            </a:extLst>
          </p:cNvPr>
          <p:cNvSpPr>
            <a:spLocks noGrp="1"/>
          </p:cNvSpPr>
          <p:nvPr>
            <p:ph type="title"/>
          </p:nvPr>
        </p:nvSpPr>
        <p:spPr/>
        <p:txBody>
          <a:bodyPr/>
          <a:lstStyle/>
          <a:p>
            <a:r>
              <a:rPr lang="en-US" dirty="0"/>
              <a:t>Motivation: AN Education Example</a:t>
            </a:r>
          </a:p>
        </p:txBody>
      </p:sp>
      <p:pic>
        <p:nvPicPr>
          <p:cNvPr id="9" name="Content Placeholder 5">
            <a:extLst>
              <a:ext uri="{FF2B5EF4-FFF2-40B4-BE49-F238E27FC236}">
                <a16:creationId xmlns:a16="http://schemas.microsoft.com/office/drawing/2014/main" id="{D2009ED8-2A68-1E40-AE0E-DF13DB2550B6}"/>
              </a:ext>
            </a:extLst>
          </p:cNvPr>
          <p:cNvPicPr>
            <a:picLocks noGrp="1" noChangeAspect="1"/>
          </p:cNvPicPr>
          <p:nvPr>
            <p:ph sz="half" idx="2"/>
          </p:nvPr>
        </p:nvPicPr>
        <p:blipFill>
          <a:blip r:embed="rId3"/>
          <a:stretch>
            <a:fillRect/>
          </a:stretch>
        </p:blipFill>
        <p:spPr>
          <a:xfrm>
            <a:off x="1775460" y="3429000"/>
            <a:ext cx="3886200" cy="2095500"/>
          </a:xfrm>
          <a:prstGeom prst="rect">
            <a:avLst/>
          </a:prstGeom>
        </p:spPr>
      </p:pic>
      <p:sp>
        <p:nvSpPr>
          <p:cNvPr id="11" name="Text Placeholder 1">
            <a:extLst>
              <a:ext uri="{FF2B5EF4-FFF2-40B4-BE49-F238E27FC236}">
                <a16:creationId xmlns:a16="http://schemas.microsoft.com/office/drawing/2014/main" id="{197D7611-7571-7C4F-A9AA-22698997F060}"/>
              </a:ext>
            </a:extLst>
          </p:cNvPr>
          <p:cNvSpPr txBox="1">
            <a:spLocks/>
          </p:cNvSpPr>
          <p:nvPr/>
        </p:nvSpPr>
        <p:spPr>
          <a:xfrm>
            <a:off x="4980630" y="2313432"/>
            <a:ext cx="2230739" cy="704087"/>
          </a:xfrm>
          <a:prstGeom prst="rect">
            <a:avLst/>
          </a:prstGeom>
        </p:spPr>
        <p:txBody>
          <a:bodyPr vert="horz" lIns="91440" tIns="45720" rIns="91440" bIns="45720" rtlCol="0" anchor="b" anchorCtr="1">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1900" b="0" kern="1200" cap="all" spc="100" baseline="0">
                <a:solidFill>
                  <a:schemeClr val="accent2">
                    <a:lumMod val="75000"/>
                  </a:schemeClr>
                </a:solidFill>
                <a:latin typeface="+mn-lt"/>
                <a:ea typeface="+mn-ea"/>
                <a:cs typeface="+mn-cs"/>
              </a:defRPr>
            </a:lvl1pPr>
            <a:lvl2pPr marL="457200" indent="0" algn="l" defTabSz="914400" rtl="0" eaLnBrk="1" latinLnBrk="0" hangingPunct="1">
              <a:lnSpc>
                <a:spcPct val="100000"/>
              </a:lnSpc>
              <a:spcBef>
                <a:spcPts val="1000"/>
              </a:spcBef>
              <a:buClr>
                <a:schemeClr val="accent2"/>
              </a:buClr>
              <a:buFont typeface="Arial" panose="020B0604020202020204" pitchFamily="34" charset="0"/>
              <a:buNone/>
              <a:defRPr sz="1900" b="1" kern="1200">
                <a:solidFill>
                  <a:schemeClr val="tx1">
                    <a:lumMod val="85000"/>
                    <a:lumOff val="15000"/>
                  </a:schemeClr>
                </a:solidFill>
                <a:latin typeface="+mn-lt"/>
                <a:ea typeface="+mn-ea"/>
                <a:cs typeface="+mn-cs"/>
              </a:defRPr>
            </a:lvl2pPr>
            <a:lvl3pPr marL="914400" indent="0" algn="l" defTabSz="914400" rtl="0" eaLnBrk="1" latinLnBrk="0" hangingPunct="1">
              <a:lnSpc>
                <a:spcPct val="100000"/>
              </a:lnSpc>
              <a:spcBef>
                <a:spcPts val="1000"/>
              </a:spcBef>
              <a:buClr>
                <a:schemeClr val="accent2"/>
              </a:buClr>
              <a:buFont typeface="Arial" panose="020B0604020202020204" pitchFamily="34" charset="0"/>
              <a:buNone/>
              <a:defRPr sz="1800" b="1" kern="1200">
                <a:solidFill>
                  <a:schemeClr val="tx1">
                    <a:lumMod val="85000"/>
                    <a:lumOff val="15000"/>
                  </a:schemeClr>
                </a:solidFill>
                <a:latin typeface="+mn-lt"/>
                <a:ea typeface="+mn-ea"/>
                <a:cs typeface="+mn-cs"/>
              </a:defRPr>
            </a:lvl3pPr>
            <a:lvl4pPr marL="1371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4pPr>
            <a:lvl5pPr marL="18288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5pPr>
            <a:lvl6pPr marL="22860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9pPr>
          </a:lstStyle>
          <a:p>
            <a:r>
              <a:rPr lang="en-US" sz="2400" dirty="0"/>
              <a:t>VS</a:t>
            </a:r>
          </a:p>
        </p:txBody>
      </p:sp>
      <p:pic>
        <p:nvPicPr>
          <p:cNvPr id="12" name="Content Placeholder 11">
            <a:extLst>
              <a:ext uri="{FF2B5EF4-FFF2-40B4-BE49-F238E27FC236}">
                <a16:creationId xmlns:a16="http://schemas.microsoft.com/office/drawing/2014/main" id="{3322ADE1-C6AF-0343-A0C3-D68F39CDA8BD}"/>
              </a:ext>
            </a:extLst>
          </p:cNvPr>
          <p:cNvPicPr>
            <a:picLocks noGrp="1" noChangeAspect="1"/>
          </p:cNvPicPr>
          <p:nvPr>
            <p:ph sz="quarter" idx="4"/>
          </p:nvPr>
        </p:nvPicPr>
        <p:blipFill>
          <a:blip r:embed="rId4"/>
          <a:stretch>
            <a:fillRect/>
          </a:stretch>
        </p:blipFill>
        <p:spPr>
          <a:xfrm>
            <a:off x="6530340" y="3429000"/>
            <a:ext cx="3886200" cy="2093976"/>
          </a:xfrm>
        </p:spPr>
      </p:pic>
    </p:spTree>
    <p:extLst>
      <p:ext uri="{BB962C8B-B14F-4D97-AF65-F5344CB8AC3E}">
        <p14:creationId xmlns:p14="http://schemas.microsoft.com/office/powerpoint/2010/main" val="2633755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B535-F5F7-E747-8D6C-F0D53CA3CDC5}"/>
              </a:ext>
            </a:extLst>
          </p:cNvPr>
          <p:cNvSpPr>
            <a:spLocks noGrp="1"/>
          </p:cNvSpPr>
          <p:nvPr>
            <p:ph type="title"/>
          </p:nvPr>
        </p:nvSpPr>
        <p:spPr/>
        <p:txBody>
          <a:bodyPr/>
          <a:lstStyle/>
          <a:p>
            <a:r>
              <a:rPr lang="en-US" dirty="0"/>
              <a:t>Public Policy: </a:t>
            </a:r>
            <a:br>
              <a:rPr lang="en-US" dirty="0"/>
            </a:br>
            <a:r>
              <a:rPr lang="en-US" dirty="0"/>
              <a:t>A Story Prediction and Causality</a:t>
            </a:r>
          </a:p>
        </p:txBody>
      </p:sp>
      <p:sp>
        <p:nvSpPr>
          <p:cNvPr id="3" name="Content Placeholder 2">
            <a:extLst>
              <a:ext uri="{FF2B5EF4-FFF2-40B4-BE49-F238E27FC236}">
                <a16:creationId xmlns:a16="http://schemas.microsoft.com/office/drawing/2014/main" id="{EE0B9176-1B62-074E-A4F7-7FB86B565808}"/>
              </a:ext>
            </a:extLst>
          </p:cNvPr>
          <p:cNvSpPr>
            <a:spLocks noGrp="1"/>
          </p:cNvSpPr>
          <p:nvPr>
            <p:ph idx="1"/>
          </p:nvPr>
        </p:nvSpPr>
        <p:spPr>
          <a:xfrm>
            <a:off x="2231136" y="2638044"/>
            <a:ext cx="7729728" cy="3481402"/>
          </a:xfrm>
        </p:spPr>
        <p:txBody>
          <a:bodyPr/>
          <a:lstStyle/>
          <a:p>
            <a:r>
              <a:rPr lang="en-US" dirty="0"/>
              <a:t>There are many critical question that are challenges of prediction</a:t>
            </a:r>
          </a:p>
          <a:p>
            <a:pPr lvl="1"/>
            <a:r>
              <a:rPr lang="en-US" dirty="0"/>
              <a:t>Ex:  Which teacher(s) will churn?</a:t>
            </a:r>
          </a:p>
          <a:p>
            <a:r>
              <a:rPr lang="en-US" dirty="0"/>
              <a:t>Predictions are (often implicitly) key variables into critical policy decisions</a:t>
            </a:r>
          </a:p>
          <a:p>
            <a:pPr lvl="1"/>
            <a:r>
              <a:rPr lang="en-US" dirty="0"/>
              <a:t>Ex: How many teachers to recruit next year—which impacts budgets, transfers, marketing, </a:t>
            </a:r>
            <a:r>
              <a:rPr lang="en-US" dirty="0" err="1"/>
              <a:t>etc</a:t>
            </a:r>
            <a:r>
              <a:rPr lang="en-US" dirty="0"/>
              <a:t>—depends on predicting teacher churn.</a:t>
            </a:r>
          </a:p>
          <a:p>
            <a:r>
              <a:rPr lang="en-US" dirty="0"/>
              <a:t>Prediction can lead to causation</a:t>
            </a:r>
          </a:p>
          <a:p>
            <a:pPr lvl="1"/>
            <a:r>
              <a:rPr lang="en-US" dirty="0"/>
              <a:t>Ex: Once I know which teachers are leaving, I may also want to intervene and incentive good teachers to stay.</a:t>
            </a:r>
          </a:p>
          <a:p>
            <a:r>
              <a:rPr lang="en-US" dirty="0"/>
              <a:t>Policy makers must “learn” to “classify” problems as those of prediction</a:t>
            </a:r>
          </a:p>
          <a:p>
            <a:endParaRPr lang="en-US" dirty="0"/>
          </a:p>
          <a:p>
            <a:endParaRPr lang="en-US" dirty="0"/>
          </a:p>
        </p:txBody>
      </p:sp>
    </p:spTree>
    <p:extLst>
      <p:ext uri="{BB962C8B-B14F-4D97-AF65-F5344CB8AC3E}">
        <p14:creationId xmlns:p14="http://schemas.microsoft.com/office/powerpoint/2010/main" val="3017544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386F6-16A8-6D43-987F-5C9E3D81EF0B}"/>
              </a:ext>
            </a:extLst>
          </p:cNvPr>
          <p:cNvSpPr>
            <a:spLocks noGrp="1"/>
          </p:cNvSpPr>
          <p:nvPr>
            <p:ph type="title"/>
          </p:nvPr>
        </p:nvSpPr>
        <p:spPr/>
        <p:txBody>
          <a:bodyPr/>
          <a:lstStyle/>
          <a:p>
            <a:r>
              <a:rPr lang="en-US" dirty="0"/>
              <a:t>Prediction For Policy: Training Data</a:t>
            </a:r>
          </a:p>
        </p:txBody>
      </p:sp>
      <p:sp>
        <p:nvSpPr>
          <p:cNvPr id="3" name="Text Placeholder 2">
            <a:extLst>
              <a:ext uri="{FF2B5EF4-FFF2-40B4-BE49-F238E27FC236}">
                <a16:creationId xmlns:a16="http://schemas.microsoft.com/office/drawing/2014/main" id="{44206B57-D049-1041-B21D-FFB9C2BEF932}"/>
              </a:ext>
            </a:extLst>
          </p:cNvPr>
          <p:cNvSpPr>
            <a:spLocks noGrp="1"/>
          </p:cNvSpPr>
          <p:nvPr>
            <p:ph type="body" idx="1"/>
          </p:nvPr>
        </p:nvSpPr>
        <p:spPr/>
        <p:txBody>
          <a:bodyPr/>
          <a:lstStyle/>
          <a:p>
            <a:r>
              <a:rPr lang="en-US" b="1" dirty="0"/>
              <a:t>Observation 1: </a:t>
            </a:r>
            <a:r>
              <a:rPr lang="en-US" dirty="0"/>
              <a:t>Sometimes correlation is valuable on its own</a:t>
            </a:r>
          </a:p>
        </p:txBody>
      </p:sp>
    </p:spTree>
    <p:extLst>
      <p:ext uri="{BB962C8B-B14F-4D97-AF65-F5344CB8AC3E}">
        <p14:creationId xmlns:p14="http://schemas.microsoft.com/office/powerpoint/2010/main" val="3339783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AF25B-574D-DA47-9303-ACA0000D8D59}"/>
              </a:ext>
            </a:extLst>
          </p:cNvPr>
          <p:cNvSpPr>
            <a:spLocks noGrp="1"/>
          </p:cNvSpPr>
          <p:nvPr>
            <p:ph type="title"/>
          </p:nvPr>
        </p:nvSpPr>
        <p:spPr/>
        <p:txBody>
          <a:bodyPr/>
          <a:lstStyle/>
          <a:p>
            <a:r>
              <a:rPr lang="en-US" dirty="0"/>
              <a:t>The World’s Biggest Challenges</a:t>
            </a:r>
          </a:p>
        </p:txBody>
      </p:sp>
      <p:pic>
        <p:nvPicPr>
          <p:cNvPr id="9" name="Content Placeholder 8">
            <a:extLst>
              <a:ext uri="{FF2B5EF4-FFF2-40B4-BE49-F238E27FC236}">
                <a16:creationId xmlns:a16="http://schemas.microsoft.com/office/drawing/2014/main" id="{AEED63D4-366E-DE4E-9358-48EB31742D11}"/>
              </a:ext>
            </a:extLst>
          </p:cNvPr>
          <p:cNvPicPr>
            <a:picLocks noGrp="1" noChangeAspect="1"/>
          </p:cNvPicPr>
          <p:nvPr>
            <p:ph idx="1"/>
          </p:nvPr>
        </p:nvPicPr>
        <p:blipFill>
          <a:blip r:embed="rId3"/>
          <a:stretch>
            <a:fillRect/>
          </a:stretch>
        </p:blipFill>
        <p:spPr>
          <a:xfrm>
            <a:off x="2957316" y="2638425"/>
            <a:ext cx="6277369" cy="3101975"/>
          </a:xfrm>
        </p:spPr>
      </p:pic>
      <p:sp>
        <p:nvSpPr>
          <p:cNvPr id="10" name="Frame 9">
            <a:extLst>
              <a:ext uri="{FF2B5EF4-FFF2-40B4-BE49-F238E27FC236}">
                <a16:creationId xmlns:a16="http://schemas.microsoft.com/office/drawing/2014/main" id="{8D6C04B7-B055-5E4F-BD35-794FAF780BE3}"/>
              </a:ext>
            </a:extLst>
          </p:cNvPr>
          <p:cNvSpPr/>
          <p:nvPr/>
        </p:nvSpPr>
        <p:spPr>
          <a:xfrm>
            <a:off x="6070243" y="2609621"/>
            <a:ext cx="1064654" cy="1083569"/>
          </a:xfrm>
          <a:prstGeom prst="frame">
            <a:avLst>
              <a:gd name="adj1" fmla="val 161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ectangle 10">
            <a:extLst>
              <a:ext uri="{FF2B5EF4-FFF2-40B4-BE49-F238E27FC236}">
                <a16:creationId xmlns:a16="http://schemas.microsoft.com/office/drawing/2014/main" id="{3ABA23AE-73E6-1349-967A-FD9A7DEB52FF}"/>
              </a:ext>
            </a:extLst>
          </p:cNvPr>
          <p:cNvSpPr/>
          <p:nvPr/>
        </p:nvSpPr>
        <p:spPr>
          <a:xfrm>
            <a:off x="2269773" y="6056136"/>
            <a:ext cx="7729727" cy="400110"/>
          </a:xfrm>
          <a:prstGeom prst="rect">
            <a:avLst/>
          </a:prstGeom>
        </p:spPr>
        <p:txBody>
          <a:bodyPr wrap="square">
            <a:spAutoFit/>
          </a:bodyPr>
          <a:lstStyle/>
          <a:p>
            <a:pPr algn="ctr"/>
            <a:r>
              <a:rPr lang="en-US" sz="2000" dirty="0">
                <a:ea typeface="Arial" charset="0"/>
                <a:cs typeface="Arial" charset="0"/>
              </a:rPr>
              <a:t>The 2030 Agenda for Sustainable Development, United Nations, 2015</a:t>
            </a:r>
          </a:p>
        </p:txBody>
      </p:sp>
    </p:spTree>
    <p:extLst>
      <p:ext uri="{BB962C8B-B14F-4D97-AF65-F5344CB8AC3E}">
        <p14:creationId xmlns:p14="http://schemas.microsoft.com/office/powerpoint/2010/main" val="1606211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34D7E0-D1AB-4043-96D8-E37EA191915F}"/>
              </a:ext>
            </a:extLst>
          </p:cNvPr>
          <p:cNvSpPr>
            <a:spLocks noGrp="1"/>
          </p:cNvSpPr>
          <p:nvPr>
            <p:ph type="body" idx="1"/>
          </p:nvPr>
        </p:nvSpPr>
        <p:spPr>
          <a:xfrm>
            <a:off x="1132865" y="2313433"/>
            <a:ext cx="4270248" cy="704087"/>
          </a:xfrm>
        </p:spPr>
        <p:txBody>
          <a:bodyPr/>
          <a:lstStyle/>
          <a:p>
            <a:r>
              <a:rPr lang="en-US" dirty="0"/>
              <a:t>Who do you Hire?</a:t>
            </a:r>
          </a:p>
        </p:txBody>
      </p:sp>
      <p:sp>
        <p:nvSpPr>
          <p:cNvPr id="4" name="Content Placeholder 3">
            <a:extLst>
              <a:ext uri="{FF2B5EF4-FFF2-40B4-BE49-F238E27FC236}">
                <a16:creationId xmlns:a16="http://schemas.microsoft.com/office/drawing/2014/main" id="{F55C33BF-99CD-774B-9EF2-3CC61650AC18}"/>
              </a:ext>
            </a:extLst>
          </p:cNvPr>
          <p:cNvSpPr>
            <a:spLocks noGrp="1"/>
          </p:cNvSpPr>
          <p:nvPr>
            <p:ph sz="quarter" idx="4"/>
          </p:nvPr>
        </p:nvSpPr>
        <p:spPr>
          <a:xfrm>
            <a:off x="6357299" y="3253938"/>
            <a:ext cx="5170247" cy="2987093"/>
          </a:xfrm>
        </p:spPr>
        <p:txBody>
          <a:bodyPr/>
          <a:lstStyle/>
          <a:p>
            <a:r>
              <a:rPr lang="en-US" dirty="0"/>
              <a:t>Discuss in Groups.</a:t>
            </a:r>
          </a:p>
          <a:p>
            <a:pPr marL="342900" indent="-342900">
              <a:buFont typeface="+mj-lt"/>
              <a:buAutoNum type="arabicPeriod"/>
            </a:pPr>
            <a:r>
              <a:rPr lang="en-US" dirty="0"/>
              <a:t>Characterize how you think this is typically accomplished?</a:t>
            </a:r>
          </a:p>
          <a:p>
            <a:pPr marL="342900" indent="-342900">
              <a:buFont typeface="+mj-lt"/>
              <a:buAutoNum type="arabicPeriod"/>
            </a:pPr>
            <a:r>
              <a:rPr lang="en-US" dirty="0"/>
              <a:t>Can this be structured as a challenge of prediction? How?</a:t>
            </a:r>
          </a:p>
          <a:p>
            <a:pPr marL="342900" indent="-342900">
              <a:buFont typeface="+mj-lt"/>
              <a:buAutoNum type="arabicPeriod"/>
            </a:pPr>
            <a:r>
              <a:rPr lang="en-US" dirty="0"/>
              <a:t>What kind of data would be necessary? Useful?</a:t>
            </a:r>
          </a:p>
          <a:p>
            <a:pPr marL="342900" indent="-342900">
              <a:buFont typeface="+mj-lt"/>
              <a:buAutoNum type="arabicPeriod"/>
            </a:pPr>
            <a:r>
              <a:rPr lang="en-US" dirty="0"/>
              <a:t>What are the features and outcomes of interests?</a:t>
            </a:r>
          </a:p>
          <a:p>
            <a:pPr marL="342900" indent="-342900">
              <a:buFont typeface="+mj-lt"/>
              <a:buAutoNum type="arabicPeriod"/>
            </a:pPr>
            <a:r>
              <a:rPr lang="en-US" dirty="0"/>
              <a:t>What benefits does ML offer?</a:t>
            </a:r>
          </a:p>
        </p:txBody>
      </p:sp>
      <p:sp>
        <p:nvSpPr>
          <p:cNvPr id="5" name="Text Placeholder 4">
            <a:extLst>
              <a:ext uri="{FF2B5EF4-FFF2-40B4-BE49-F238E27FC236}">
                <a16:creationId xmlns:a16="http://schemas.microsoft.com/office/drawing/2014/main" id="{183BF624-7F5A-8342-A15E-0E6BAEF649B4}"/>
              </a:ext>
            </a:extLst>
          </p:cNvPr>
          <p:cNvSpPr>
            <a:spLocks noGrp="1"/>
          </p:cNvSpPr>
          <p:nvPr>
            <p:ph type="body" sz="quarter" idx="13"/>
          </p:nvPr>
        </p:nvSpPr>
        <p:spPr>
          <a:xfrm>
            <a:off x="6807298" y="2317297"/>
            <a:ext cx="4270248" cy="704087"/>
          </a:xfrm>
        </p:spPr>
        <p:txBody>
          <a:bodyPr/>
          <a:lstStyle/>
          <a:p>
            <a:r>
              <a:rPr lang="en-US" dirty="0"/>
              <a:t>Can ML HELP?</a:t>
            </a:r>
          </a:p>
        </p:txBody>
      </p:sp>
      <p:sp>
        <p:nvSpPr>
          <p:cNvPr id="6" name="Title 5">
            <a:extLst>
              <a:ext uri="{FF2B5EF4-FFF2-40B4-BE49-F238E27FC236}">
                <a16:creationId xmlns:a16="http://schemas.microsoft.com/office/drawing/2014/main" id="{3C339B02-887E-CE4F-AAE2-C1C43B8BD223}"/>
              </a:ext>
            </a:extLst>
          </p:cNvPr>
          <p:cNvSpPr>
            <a:spLocks noGrp="1"/>
          </p:cNvSpPr>
          <p:nvPr>
            <p:ph type="title"/>
          </p:nvPr>
        </p:nvSpPr>
        <p:spPr/>
        <p:txBody>
          <a:bodyPr/>
          <a:lstStyle/>
          <a:p>
            <a:r>
              <a:rPr lang="en-US" dirty="0"/>
              <a:t>Hiring in Education</a:t>
            </a:r>
            <a:endParaRPr lang="en-US" baseline="30000" dirty="0"/>
          </a:p>
        </p:txBody>
      </p:sp>
      <p:pic>
        <p:nvPicPr>
          <p:cNvPr id="7" name="Content Placeholder 10">
            <a:extLst>
              <a:ext uri="{FF2B5EF4-FFF2-40B4-BE49-F238E27FC236}">
                <a16:creationId xmlns:a16="http://schemas.microsoft.com/office/drawing/2014/main" id="{128A71EE-5790-034A-8579-AC153511BAA2}"/>
              </a:ext>
            </a:extLst>
          </p:cNvPr>
          <p:cNvPicPr>
            <a:picLocks noGrp="1" noChangeAspect="1"/>
          </p:cNvPicPr>
          <p:nvPr>
            <p:ph sz="half" idx="2"/>
          </p:nvPr>
        </p:nvPicPr>
        <p:blipFill>
          <a:blip r:embed="rId3"/>
          <a:stretch>
            <a:fillRect/>
          </a:stretch>
        </p:blipFill>
        <p:spPr>
          <a:xfrm>
            <a:off x="682866" y="3253938"/>
            <a:ext cx="5170247" cy="2876405"/>
          </a:xfrm>
        </p:spPr>
      </p:pic>
      <p:sp>
        <p:nvSpPr>
          <p:cNvPr id="9" name="TextBox 8">
            <a:extLst>
              <a:ext uri="{FF2B5EF4-FFF2-40B4-BE49-F238E27FC236}">
                <a16:creationId xmlns:a16="http://schemas.microsoft.com/office/drawing/2014/main" id="{7EBA92EC-E91C-F44D-B493-E6191BF3BA4C}"/>
              </a:ext>
            </a:extLst>
          </p:cNvPr>
          <p:cNvSpPr txBox="1"/>
          <p:nvPr/>
        </p:nvSpPr>
        <p:spPr>
          <a:xfrm>
            <a:off x="3181081" y="6581104"/>
            <a:ext cx="9019505" cy="276999"/>
          </a:xfrm>
          <a:prstGeom prst="rect">
            <a:avLst/>
          </a:prstGeom>
          <a:noFill/>
        </p:spPr>
        <p:txBody>
          <a:bodyPr wrap="square" rtlCol="0">
            <a:spAutoFit/>
          </a:bodyPr>
          <a:lstStyle/>
          <a:p>
            <a:pPr algn="r"/>
            <a:r>
              <a:rPr lang="en-US" sz="1200" dirty="0"/>
              <a:t>S. </a:t>
            </a:r>
            <a:r>
              <a:rPr lang="en-US" sz="1200" dirty="0" err="1"/>
              <a:t>Sajjadiani</a:t>
            </a:r>
            <a:r>
              <a:rPr lang="en-US" sz="1200" dirty="0"/>
              <a:t> et al. “Using Machine Learning to Translate Applicant Work History into Predictors of Performance and Turnover,” (Working Paper). </a:t>
            </a:r>
          </a:p>
        </p:txBody>
      </p:sp>
    </p:spTree>
    <p:extLst>
      <p:ext uri="{BB962C8B-B14F-4D97-AF65-F5344CB8AC3E}">
        <p14:creationId xmlns:p14="http://schemas.microsoft.com/office/powerpoint/2010/main" val="3530080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B535-F5F7-E747-8D6C-F0D53CA3CDC5}"/>
              </a:ext>
            </a:extLst>
          </p:cNvPr>
          <p:cNvSpPr>
            <a:spLocks noGrp="1"/>
          </p:cNvSpPr>
          <p:nvPr>
            <p:ph type="title"/>
          </p:nvPr>
        </p:nvSpPr>
        <p:spPr/>
        <p:txBody>
          <a:bodyPr/>
          <a:lstStyle/>
          <a:p>
            <a:r>
              <a:rPr lang="en-US" dirty="0"/>
              <a:t>Hiring in Education</a:t>
            </a:r>
          </a:p>
        </p:txBody>
      </p:sp>
      <p:sp>
        <p:nvSpPr>
          <p:cNvPr id="4" name="TextBox 3">
            <a:extLst>
              <a:ext uri="{FF2B5EF4-FFF2-40B4-BE49-F238E27FC236}">
                <a16:creationId xmlns:a16="http://schemas.microsoft.com/office/drawing/2014/main" id="{A195660D-04CA-724A-8F8B-378052A71A0B}"/>
              </a:ext>
            </a:extLst>
          </p:cNvPr>
          <p:cNvSpPr txBox="1"/>
          <p:nvPr/>
        </p:nvSpPr>
        <p:spPr>
          <a:xfrm>
            <a:off x="3181081" y="6581104"/>
            <a:ext cx="9019505" cy="276999"/>
          </a:xfrm>
          <a:prstGeom prst="rect">
            <a:avLst/>
          </a:prstGeom>
          <a:noFill/>
        </p:spPr>
        <p:txBody>
          <a:bodyPr wrap="square" rtlCol="0">
            <a:spAutoFit/>
          </a:bodyPr>
          <a:lstStyle/>
          <a:p>
            <a:pPr algn="r"/>
            <a:r>
              <a:rPr lang="en-US" sz="1200" dirty="0"/>
              <a:t>S. </a:t>
            </a:r>
            <a:r>
              <a:rPr lang="en-US" sz="1200" dirty="0" err="1"/>
              <a:t>Sajjadiani</a:t>
            </a:r>
            <a:r>
              <a:rPr lang="en-US" sz="1200" dirty="0"/>
              <a:t> et al. “Using Machine Learning to Translate Applicant Work History into Predictors of Performance and Turnover,” (Working Paper). </a:t>
            </a:r>
          </a:p>
        </p:txBody>
      </p:sp>
      <p:sp>
        <p:nvSpPr>
          <p:cNvPr id="8" name="Content Placeholder 7">
            <a:extLst>
              <a:ext uri="{FF2B5EF4-FFF2-40B4-BE49-F238E27FC236}">
                <a16:creationId xmlns:a16="http://schemas.microsoft.com/office/drawing/2014/main" id="{2E26C485-499C-DE42-AB33-9E55E903E9D4}"/>
              </a:ext>
            </a:extLst>
          </p:cNvPr>
          <p:cNvSpPr>
            <a:spLocks noGrp="1"/>
          </p:cNvSpPr>
          <p:nvPr>
            <p:ph idx="1"/>
          </p:nvPr>
        </p:nvSpPr>
        <p:spPr/>
        <p:txBody>
          <a:bodyPr/>
          <a:lstStyle/>
          <a:p>
            <a:r>
              <a:rPr lang="en-US" b="1" dirty="0"/>
              <a:t>Research Question: </a:t>
            </a:r>
            <a:r>
              <a:rPr lang="en-US" dirty="0"/>
              <a:t>to what extent can resumes be used to generate a cheap, accurate, fair, credible signal to improve teacher hiring decisions? </a:t>
            </a:r>
          </a:p>
          <a:p>
            <a:r>
              <a:rPr lang="en-US" b="1" dirty="0"/>
              <a:t>Approach:</a:t>
            </a:r>
          </a:p>
          <a:p>
            <a:pPr lvl="1"/>
            <a:r>
              <a:rPr lang="en-US" dirty="0"/>
              <a:t>Link applicants’ resumes to effectiveness &amp; retention as hires </a:t>
            </a:r>
          </a:p>
          <a:p>
            <a:pPr lvl="1"/>
            <a:r>
              <a:rPr lang="en-US" dirty="0"/>
              <a:t>Create theory-informed predictor variables from resume data</a:t>
            </a:r>
          </a:p>
          <a:p>
            <a:pPr lvl="2"/>
            <a:r>
              <a:rPr lang="en-US" dirty="0"/>
              <a:t>It is critical for policy challenges to include policy experts</a:t>
            </a:r>
          </a:p>
          <a:p>
            <a:pPr lvl="1"/>
            <a:r>
              <a:rPr lang="en-US" dirty="0"/>
              <a:t>Evaluate prediction-model’s value </a:t>
            </a:r>
          </a:p>
        </p:txBody>
      </p:sp>
    </p:spTree>
    <p:extLst>
      <p:ext uri="{BB962C8B-B14F-4D97-AF65-F5344CB8AC3E}">
        <p14:creationId xmlns:p14="http://schemas.microsoft.com/office/powerpoint/2010/main" val="3803765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CC70-2016-2049-ADA5-857E95382631}"/>
              </a:ext>
            </a:extLst>
          </p:cNvPr>
          <p:cNvSpPr>
            <a:spLocks noGrp="1"/>
          </p:cNvSpPr>
          <p:nvPr>
            <p:ph type="title"/>
          </p:nvPr>
        </p:nvSpPr>
        <p:spPr/>
        <p:txBody>
          <a:bodyPr/>
          <a:lstStyle/>
          <a:p>
            <a:r>
              <a:rPr lang="en-US" dirty="0"/>
              <a:t>What Is Machine Learning?</a:t>
            </a:r>
          </a:p>
        </p:txBody>
      </p:sp>
      <p:pic>
        <p:nvPicPr>
          <p:cNvPr id="5" name="Content Placeholder 4">
            <a:extLst>
              <a:ext uri="{FF2B5EF4-FFF2-40B4-BE49-F238E27FC236}">
                <a16:creationId xmlns:a16="http://schemas.microsoft.com/office/drawing/2014/main" id="{CB619E5B-A225-C74B-AEC4-F61DE916537D}"/>
              </a:ext>
            </a:extLst>
          </p:cNvPr>
          <p:cNvPicPr>
            <a:picLocks noGrp="1" noChangeAspect="1"/>
          </p:cNvPicPr>
          <p:nvPr>
            <p:ph idx="1"/>
          </p:nvPr>
        </p:nvPicPr>
        <p:blipFill>
          <a:blip r:embed="rId3"/>
          <a:stretch>
            <a:fillRect/>
          </a:stretch>
        </p:blipFill>
        <p:spPr>
          <a:xfrm>
            <a:off x="2994025" y="2638425"/>
            <a:ext cx="6203950" cy="3101975"/>
          </a:xfrm>
        </p:spPr>
      </p:pic>
    </p:spTree>
    <p:extLst>
      <p:ext uri="{BB962C8B-B14F-4D97-AF65-F5344CB8AC3E}">
        <p14:creationId xmlns:p14="http://schemas.microsoft.com/office/powerpoint/2010/main" val="363983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B535-F5F7-E747-8D6C-F0D53CA3CDC5}"/>
              </a:ext>
            </a:extLst>
          </p:cNvPr>
          <p:cNvSpPr>
            <a:spLocks noGrp="1"/>
          </p:cNvSpPr>
          <p:nvPr>
            <p:ph type="title"/>
          </p:nvPr>
        </p:nvSpPr>
        <p:spPr/>
        <p:txBody>
          <a:bodyPr/>
          <a:lstStyle/>
          <a:p>
            <a:r>
              <a:rPr lang="en-US" dirty="0"/>
              <a:t>Hiring in Education</a:t>
            </a:r>
          </a:p>
        </p:txBody>
      </p:sp>
      <p:pic>
        <p:nvPicPr>
          <p:cNvPr id="6" name="Content Placeholder 5">
            <a:extLst>
              <a:ext uri="{FF2B5EF4-FFF2-40B4-BE49-F238E27FC236}">
                <a16:creationId xmlns:a16="http://schemas.microsoft.com/office/drawing/2014/main" id="{0BFFA231-8396-5848-B121-5F81DEF1B563}"/>
              </a:ext>
            </a:extLst>
          </p:cNvPr>
          <p:cNvPicPr>
            <a:picLocks noGrp="1" noChangeAspect="1"/>
          </p:cNvPicPr>
          <p:nvPr>
            <p:ph idx="1"/>
          </p:nvPr>
        </p:nvPicPr>
        <p:blipFill>
          <a:blip r:embed="rId3"/>
          <a:stretch>
            <a:fillRect/>
          </a:stretch>
        </p:blipFill>
        <p:spPr>
          <a:xfrm>
            <a:off x="3564176" y="2360324"/>
            <a:ext cx="5063648" cy="4013868"/>
          </a:xfrm>
        </p:spPr>
      </p:pic>
      <p:sp>
        <p:nvSpPr>
          <p:cNvPr id="4" name="TextBox 3">
            <a:extLst>
              <a:ext uri="{FF2B5EF4-FFF2-40B4-BE49-F238E27FC236}">
                <a16:creationId xmlns:a16="http://schemas.microsoft.com/office/drawing/2014/main" id="{A195660D-04CA-724A-8F8B-378052A71A0B}"/>
              </a:ext>
            </a:extLst>
          </p:cNvPr>
          <p:cNvSpPr txBox="1"/>
          <p:nvPr/>
        </p:nvSpPr>
        <p:spPr>
          <a:xfrm>
            <a:off x="3181081" y="6581104"/>
            <a:ext cx="9019505" cy="276999"/>
          </a:xfrm>
          <a:prstGeom prst="rect">
            <a:avLst/>
          </a:prstGeom>
          <a:noFill/>
        </p:spPr>
        <p:txBody>
          <a:bodyPr wrap="square" rtlCol="0">
            <a:spAutoFit/>
          </a:bodyPr>
          <a:lstStyle/>
          <a:p>
            <a:pPr algn="r"/>
            <a:r>
              <a:rPr lang="en-US" sz="1200" dirty="0"/>
              <a:t>S. </a:t>
            </a:r>
            <a:r>
              <a:rPr lang="en-US" sz="1200" dirty="0" err="1"/>
              <a:t>Sajjadiani</a:t>
            </a:r>
            <a:r>
              <a:rPr lang="en-US" sz="1200" dirty="0"/>
              <a:t> et al. “Using Machine Learning to Translate Applicant Work History into Predictors of Performance and Turnover,” (Working Paper). </a:t>
            </a:r>
          </a:p>
        </p:txBody>
      </p:sp>
    </p:spTree>
    <p:extLst>
      <p:ext uri="{BB962C8B-B14F-4D97-AF65-F5344CB8AC3E}">
        <p14:creationId xmlns:p14="http://schemas.microsoft.com/office/powerpoint/2010/main" val="3308040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B535-F5F7-E747-8D6C-F0D53CA3CDC5}"/>
              </a:ext>
            </a:extLst>
          </p:cNvPr>
          <p:cNvSpPr>
            <a:spLocks noGrp="1"/>
          </p:cNvSpPr>
          <p:nvPr>
            <p:ph type="title"/>
          </p:nvPr>
        </p:nvSpPr>
        <p:spPr/>
        <p:txBody>
          <a:bodyPr/>
          <a:lstStyle/>
          <a:p>
            <a:r>
              <a:rPr lang="en-US" dirty="0"/>
              <a:t>Hiring in Education</a:t>
            </a:r>
          </a:p>
        </p:txBody>
      </p:sp>
      <p:sp>
        <p:nvSpPr>
          <p:cNvPr id="4" name="TextBox 3">
            <a:extLst>
              <a:ext uri="{FF2B5EF4-FFF2-40B4-BE49-F238E27FC236}">
                <a16:creationId xmlns:a16="http://schemas.microsoft.com/office/drawing/2014/main" id="{A195660D-04CA-724A-8F8B-378052A71A0B}"/>
              </a:ext>
            </a:extLst>
          </p:cNvPr>
          <p:cNvSpPr txBox="1"/>
          <p:nvPr/>
        </p:nvSpPr>
        <p:spPr>
          <a:xfrm>
            <a:off x="3181081" y="6581104"/>
            <a:ext cx="9019505" cy="276999"/>
          </a:xfrm>
          <a:prstGeom prst="rect">
            <a:avLst/>
          </a:prstGeom>
          <a:noFill/>
        </p:spPr>
        <p:txBody>
          <a:bodyPr wrap="square" rtlCol="0">
            <a:spAutoFit/>
          </a:bodyPr>
          <a:lstStyle/>
          <a:p>
            <a:pPr algn="r"/>
            <a:r>
              <a:rPr lang="en-US" sz="1200" dirty="0"/>
              <a:t>S. </a:t>
            </a:r>
            <a:r>
              <a:rPr lang="en-US" sz="1200" dirty="0" err="1"/>
              <a:t>Sajjadiani</a:t>
            </a:r>
            <a:r>
              <a:rPr lang="en-US" sz="1200" dirty="0"/>
              <a:t> et al. “Using Machine Learning to Translate Applicant Work History into Predictors of Performance and Turnover,” (Working Paper). </a:t>
            </a:r>
          </a:p>
        </p:txBody>
      </p:sp>
      <p:pic>
        <p:nvPicPr>
          <p:cNvPr id="8" name="Content Placeholder 7">
            <a:extLst>
              <a:ext uri="{FF2B5EF4-FFF2-40B4-BE49-F238E27FC236}">
                <a16:creationId xmlns:a16="http://schemas.microsoft.com/office/drawing/2014/main" id="{F7FA2AB3-BD2F-1C41-90B5-0E1643FB9226}"/>
              </a:ext>
            </a:extLst>
          </p:cNvPr>
          <p:cNvPicPr>
            <a:picLocks noGrp="1" noChangeAspect="1"/>
          </p:cNvPicPr>
          <p:nvPr>
            <p:ph idx="1"/>
          </p:nvPr>
        </p:nvPicPr>
        <p:blipFill>
          <a:blip r:embed="rId3"/>
          <a:stretch>
            <a:fillRect/>
          </a:stretch>
        </p:blipFill>
        <p:spPr>
          <a:xfrm>
            <a:off x="2876800" y="2638425"/>
            <a:ext cx="6438401" cy="3101975"/>
          </a:xfrm>
        </p:spPr>
      </p:pic>
    </p:spTree>
    <p:extLst>
      <p:ext uri="{BB962C8B-B14F-4D97-AF65-F5344CB8AC3E}">
        <p14:creationId xmlns:p14="http://schemas.microsoft.com/office/powerpoint/2010/main" val="1175434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B535-F5F7-E747-8D6C-F0D53CA3CDC5}"/>
              </a:ext>
            </a:extLst>
          </p:cNvPr>
          <p:cNvSpPr>
            <a:spLocks noGrp="1"/>
          </p:cNvSpPr>
          <p:nvPr>
            <p:ph type="title"/>
          </p:nvPr>
        </p:nvSpPr>
        <p:spPr/>
        <p:txBody>
          <a:bodyPr/>
          <a:lstStyle/>
          <a:p>
            <a:r>
              <a:rPr lang="en-US" dirty="0"/>
              <a:t>Critical Features</a:t>
            </a:r>
          </a:p>
        </p:txBody>
      </p:sp>
      <p:sp>
        <p:nvSpPr>
          <p:cNvPr id="4" name="TextBox 3">
            <a:extLst>
              <a:ext uri="{FF2B5EF4-FFF2-40B4-BE49-F238E27FC236}">
                <a16:creationId xmlns:a16="http://schemas.microsoft.com/office/drawing/2014/main" id="{A195660D-04CA-724A-8F8B-378052A71A0B}"/>
              </a:ext>
            </a:extLst>
          </p:cNvPr>
          <p:cNvSpPr txBox="1"/>
          <p:nvPr/>
        </p:nvSpPr>
        <p:spPr>
          <a:xfrm>
            <a:off x="3181081" y="6581104"/>
            <a:ext cx="9019505" cy="276999"/>
          </a:xfrm>
          <a:prstGeom prst="rect">
            <a:avLst/>
          </a:prstGeom>
          <a:noFill/>
        </p:spPr>
        <p:txBody>
          <a:bodyPr wrap="square" rtlCol="0">
            <a:spAutoFit/>
          </a:bodyPr>
          <a:lstStyle/>
          <a:p>
            <a:pPr algn="r"/>
            <a:r>
              <a:rPr lang="en-US" sz="1200" dirty="0"/>
              <a:t>S. </a:t>
            </a:r>
            <a:r>
              <a:rPr lang="en-US" sz="1200" dirty="0" err="1"/>
              <a:t>Sajjadiani</a:t>
            </a:r>
            <a:r>
              <a:rPr lang="en-US" sz="1200" dirty="0"/>
              <a:t> et al. “Using Machine Learning to Translate Applicant Work History into Predictors of Performance and Turnover,” (Working Paper). </a:t>
            </a:r>
          </a:p>
        </p:txBody>
      </p:sp>
      <p:sp>
        <p:nvSpPr>
          <p:cNvPr id="5" name="Content Placeholder 4">
            <a:extLst>
              <a:ext uri="{FF2B5EF4-FFF2-40B4-BE49-F238E27FC236}">
                <a16:creationId xmlns:a16="http://schemas.microsoft.com/office/drawing/2014/main" id="{2A9E9D61-69F4-164C-ADC6-39C6A4E1FA44}"/>
              </a:ext>
            </a:extLst>
          </p:cNvPr>
          <p:cNvSpPr>
            <a:spLocks noGrp="1"/>
          </p:cNvSpPr>
          <p:nvPr>
            <p:ph idx="1"/>
          </p:nvPr>
        </p:nvSpPr>
        <p:spPr>
          <a:xfrm>
            <a:off x="2231136" y="2331076"/>
            <a:ext cx="7729728" cy="4340180"/>
          </a:xfrm>
        </p:spPr>
        <p:txBody>
          <a:bodyPr>
            <a:normAutofit fontScale="92500" lnSpcReduction="20000"/>
          </a:bodyPr>
          <a:lstStyle/>
          <a:p>
            <a:r>
              <a:rPr lang="en-US" dirty="0"/>
              <a:t>Work Experience Relevance</a:t>
            </a:r>
          </a:p>
          <a:p>
            <a:pPr lvl="1"/>
            <a:r>
              <a:rPr lang="en-US" dirty="0"/>
              <a:t>Positive association with teacher performance</a:t>
            </a:r>
          </a:p>
          <a:p>
            <a:pPr lvl="1"/>
            <a:r>
              <a:rPr lang="en-US" dirty="0"/>
              <a:t>Negative association with turnover hazard</a:t>
            </a:r>
          </a:p>
          <a:p>
            <a:r>
              <a:rPr lang="en-US" dirty="0"/>
              <a:t>Previous Tenure</a:t>
            </a:r>
          </a:p>
          <a:p>
            <a:pPr lvl="1"/>
            <a:r>
              <a:rPr lang="en-US" dirty="0"/>
              <a:t>Positive association with teacher performance</a:t>
            </a:r>
          </a:p>
          <a:p>
            <a:pPr lvl="1"/>
            <a:r>
              <a:rPr lang="en-US" dirty="0"/>
              <a:t>Negative association with turnover hazard</a:t>
            </a:r>
          </a:p>
          <a:p>
            <a:r>
              <a:rPr lang="en-US" dirty="0"/>
              <a:t>Turnover History</a:t>
            </a:r>
          </a:p>
          <a:p>
            <a:pPr lvl="1"/>
            <a:r>
              <a:rPr lang="en-US" dirty="0"/>
              <a:t>Involuntary</a:t>
            </a:r>
          </a:p>
          <a:p>
            <a:pPr lvl="2"/>
            <a:r>
              <a:rPr lang="en-US" dirty="0"/>
              <a:t>Positive association with teacher performance and negative with turnover hazard</a:t>
            </a:r>
          </a:p>
          <a:p>
            <a:pPr lvl="1"/>
            <a:r>
              <a:rPr lang="en-US" dirty="0"/>
              <a:t>Avoiding bad jobs</a:t>
            </a:r>
          </a:p>
          <a:p>
            <a:pPr lvl="2"/>
            <a:r>
              <a:rPr lang="en-US" dirty="0"/>
              <a:t>Negative  association with teacher performance and negative with turnover hazard</a:t>
            </a:r>
          </a:p>
          <a:p>
            <a:pPr lvl="1"/>
            <a:r>
              <a:rPr lang="en-US" dirty="0"/>
              <a:t>Approaching better jobs</a:t>
            </a:r>
          </a:p>
          <a:p>
            <a:pPr lvl="2"/>
            <a:r>
              <a:rPr lang="en-US" dirty="0"/>
              <a:t>Positive association with teacher performance and negative with turnover hazard</a:t>
            </a:r>
          </a:p>
        </p:txBody>
      </p:sp>
    </p:spTree>
    <p:extLst>
      <p:ext uri="{BB962C8B-B14F-4D97-AF65-F5344CB8AC3E}">
        <p14:creationId xmlns:p14="http://schemas.microsoft.com/office/powerpoint/2010/main" val="2294944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55C33BF-99CD-774B-9EF2-3CC61650AC18}"/>
              </a:ext>
            </a:extLst>
          </p:cNvPr>
          <p:cNvSpPr>
            <a:spLocks noGrp="1"/>
          </p:cNvSpPr>
          <p:nvPr>
            <p:ph sz="quarter" idx="4"/>
          </p:nvPr>
        </p:nvSpPr>
        <p:spPr>
          <a:xfrm>
            <a:off x="6357299" y="2326662"/>
            <a:ext cx="5170247" cy="3914369"/>
          </a:xfrm>
        </p:spPr>
        <p:txBody>
          <a:bodyPr>
            <a:normAutofit/>
          </a:bodyPr>
          <a:lstStyle/>
          <a:p>
            <a:r>
              <a:rPr lang="en-US" dirty="0"/>
              <a:t>Work Experience Relevance</a:t>
            </a:r>
          </a:p>
          <a:p>
            <a:pPr lvl="1"/>
            <a:r>
              <a:rPr lang="en-US" dirty="0"/>
              <a:t>Job description → Occupation Code → Occupation Dimensions  → Relevant Experience</a:t>
            </a:r>
          </a:p>
        </p:txBody>
      </p:sp>
      <p:sp>
        <p:nvSpPr>
          <p:cNvPr id="6" name="Title 5">
            <a:extLst>
              <a:ext uri="{FF2B5EF4-FFF2-40B4-BE49-F238E27FC236}">
                <a16:creationId xmlns:a16="http://schemas.microsoft.com/office/drawing/2014/main" id="{3C339B02-887E-CE4F-AAE2-C1C43B8BD223}"/>
              </a:ext>
            </a:extLst>
          </p:cNvPr>
          <p:cNvSpPr>
            <a:spLocks noGrp="1"/>
          </p:cNvSpPr>
          <p:nvPr>
            <p:ph type="title"/>
          </p:nvPr>
        </p:nvSpPr>
        <p:spPr/>
        <p:txBody>
          <a:bodyPr/>
          <a:lstStyle/>
          <a:p>
            <a:r>
              <a:rPr lang="en-US" dirty="0"/>
              <a:t>Critical Features</a:t>
            </a:r>
            <a:endParaRPr lang="en-US" baseline="30000" dirty="0"/>
          </a:p>
        </p:txBody>
      </p:sp>
      <p:pic>
        <p:nvPicPr>
          <p:cNvPr id="7" name="Content Placeholder 10">
            <a:extLst>
              <a:ext uri="{FF2B5EF4-FFF2-40B4-BE49-F238E27FC236}">
                <a16:creationId xmlns:a16="http://schemas.microsoft.com/office/drawing/2014/main" id="{128A71EE-5790-034A-8579-AC153511BAA2}"/>
              </a:ext>
            </a:extLst>
          </p:cNvPr>
          <p:cNvPicPr>
            <a:picLocks noGrp="1" noChangeAspect="1"/>
          </p:cNvPicPr>
          <p:nvPr>
            <p:ph sz="half" idx="2"/>
          </p:nvPr>
        </p:nvPicPr>
        <p:blipFill>
          <a:blip r:embed="rId3"/>
          <a:stretch>
            <a:fillRect/>
          </a:stretch>
        </p:blipFill>
        <p:spPr>
          <a:xfrm>
            <a:off x="682866" y="2326662"/>
            <a:ext cx="5170247" cy="2876405"/>
          </a:xfrm>
        </p:spPr>
      </p:pic>
      <p:sp>
        <p:nvSpPr>
          <p:cNvPr id="9" name="TextBox 8">
            <a:extLst>
              <a:ext uri="{FF2B5EF4-FFF2-40B4-BE49-F238E27FC236}">
                <a16:creationId xmlns:a16="http://schemas.microsoft.com/office/drawing/2014/main" id="{7EBA92EC-E91C-F44D-B493-E6191BF3BA4C}"/>
              </a:ext>
            </a:extLst>
          </p:cNvPr>
          <p:cNvSpPr txBox="1"/>
          <p:nvPr/>
        </p:nvSpPr>
        <p:spPr>
          <a:xfrm>
            <a:off x="3181081" y="6581104"/>
            <a:ext cx="9019505" cy="276999"/>
          </a:xfrm>
          <a:prstGeom prst="rect">
            <a:avLst/>
          </a:prstGeom>
          <a:noFill/>
        </p:spPr>
        <p:txBody>
          <a:bodyPr wrap="square" rtlCol="0">
            <a:spAutoFit/>
          </a:bodyPr>
          <a:lstStyle/>
          <a:p>
            <a:pPr algn="r"/>
            <a:r>
              <a:rPr lang="en-US" sz="1200" dirty="0"/>
              <a:t>S. </a:t>
            </a:r>
            <a:r>
              <a:rPr lang="en-US" sz="1200" dirty="0" err="1"/>
              <a:t>Sajjadiani</a:t>
            </a:r>
            <a:r>
              <a:rPr lang="en-US" sz="1200" dirty="0"/>
              <a:t> et al. “Using Machine Learning to Translate Applicant Work History into Predictors of Performance and Turnover,” (Working Paper). </a:t>
            </a:r>
          </a:p>
        </p:txBody>
      </p:sp>
    </p:spTree>
    <p:extLst>
      <p:ext uri="{BB962C8B-B14F-4D97-AF65-F5344CB8AC3E}">
        <p14:creationId xmlns:p14="http://schemas.microsoft.com/office/powerpoint/2010/main" val="2910575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339B02-887E-CE4F-AAE2-C1C43B8BD223}"/>
              </a:ext>
            </a:extLst>
          </p:cNvPr>
          <p:cNvSpPr>
            <a:spLocks noGrp="1"/>
          </p:cNvSpPr>
          <p:nvPr>
            <p:ph type="title"/>
          </p:nvPr>
        </p:nvSpPr>
        <p:spPr/>
        <p:txBody>
          <a:bodyPr/>
          <a:lstStyle/>
          <a:p>
            <a:r>
              <a:rPr lang="en-US" dirty="0"/>
              <a:t>Critical Features</a:t>
            </a:r>
            <a:endParaRPr lang="en-US" baseline="30000" dirty="0"/>
          </a:p>
        </p:txBody>
      </p:sp>
      <p:sp>
        <p:nvSpPr>
          <p:cNvPr id="9" name="TextBox 8">
            <a:extLst>
              <a:ext uri="{FF2B5EF4-FFF2-40B4-BE49-F238E27FC236}">
                <a16:creationId xmlns:a16="http://schemas.microsoft.com/office/drawing/2014/main" id="{7EBA92EC-E91C-F44D-B493-E6191BF3BA4C}"/>
              </a:ext>
            </a:extLst>
          </p:cNvPr>
          <p:cNvSpPr txBox="1"/>
          <p:nvPr/>
        </p:nvSpPr>
        <p:spPr>
          <a:xfrm>
            <a:off x="3181081" y="6581104"/>
            <a:ext cx="9019505" cy="276999"/>
          </a:xfrm>
          <a:prstGeom prst="rect">
            <a:avLst/>
          </a:prstGeom>
          <a:noFill/>
        </p:spPr>
        <p:txBody>
          <a:bodyPr wrap="square" rtlCol="0">
            <a:spAutoFit/>
          </a:bodyPr>
          <a:lstStyle/>
          <a:p>
            <a:pPr algn="r"/>
            <a:r>
              <a:rPr lang="en-US" sz="1200" dirty="0"/>
              <a:t>S. </a:t>
            </a:r>
            <a:r>
              <a:rPr lang="en-US" sz="1200" dirty="0" err="1"/>
              <a:t>Sajjadiani</a:t>
            </a:r>
            <a:r>
              <a:rPr lang="en-US" sz="1200" dirty="0"/>
              <a:t> et al. “Using Machine Learning to Translate Applicant Work History into Predictors of Performance and Turnover,” (Working Paper). </a:t>
            </a:r>
          </a:p>
        </p:txBody>
      </p:sp>
      <p:pic>
        <p:nvPicPr>
          <p:cNvPr id="11" name="Content Placeholder 10">
            <a:extLst>
              <a:ext uri="{FF2B5EF4-FFF2-40B4-BE49-F238E27FC236}">
                <a16:creationId xmlns:a16="http://schemas.microsoft.com/office/drawing/2014/main" id="{C791C882-2180-9E4A-B58A-95CBF39F7D11}"/>
              </a:ext>
            </a:extLst>
          </p:cNvPr>
          <p:cNvPicPr>
            <a:picLocks noGrp="1" noChangeAspect="1"/>
          </p:cNvPicPr>
          <p:nvPr>
            <p:ph sz="half" idx="2"/>
          </p:nvPr>
        </p:nvPicPr>
        <p:blipFill>
          <a:blip r:embed="rId3"/>
          <a:stretch>
            <a:fillRect/>
          </a:stretch>
        </p:blipFill>
        <p:spPr>
          <a:xfrm>
            <a:off x="1519709" y="2328541"/>
            <a:ext cx="4351146" cy="4252563"/>
          </a:xfrm>
        </p:spPr>
      </p:pic>
      <p:sp>
        <p:nvSpPr>
          <p:cNvPr id="19" name="Content Placeholder 3">
            <a:extLst>
              <a:ext uri="{FF2B5EF4-FFF2-40B4-BE49-F238E27FC236}">
                <a16:creationId xmlns:a16="http://schemas.microsoft.com/office/drawing/2014/main" id="{41856348-8930-1E42-B242-A0BB5AB556CE}"/>
              </a:ext>
            </a:extLst>
          </p:cNvPr>
          <p:cNvSpPr>
            <a:spLocks noGrp="1"/>
          </p:cNvSpPr>
          <p:nvPr>
            <p:ph sz="quarter" idx="4"/>
          </p:nvPr>
        </p:nvSpPr>
        <p:spPr>
          <a:xfrm>
            <a:off x="6357299" y="2326662"/>
            <a:ext cx="5170247" cy="3914369"/>
          </a:xfrm>
        </p:spPr>
        <p:txBody>
          <a:bodyPr>
            <a:normAutofit/>
          </a:bodyPr>
          <a:lstStyle/>
          <a:p>
            <a:r>
              <a:rPr lang="en-US" dirty="0"/>
              <a:t>Work Experience Relevance</a:t>
            </a:r>
          </a:p>
          <a:p>
            <a:pPr lvl="1"/>
            <a:r>
              <a:rPr lang="en-US" dirty="0"/>
              <a:t>Job description → Occupation Code → Occupation Dimensions  → Relevant Experience</a:t>
            </a:r>
          </a:p>
          <a:p>
            <a:pPr lvl="1"/>
            <a:r>
              <a:rPr lang="en-US" dirty="0"/>
              <a:t>Naïve Bayes trained on occupation descriptions, used to classify job titles and descriptions into Occupation Codes.</a:t>
            </a:r>
          </a:p>
        </p:txBody>
      </p:sp>
    </p:spTree>
    <p:extLst>
      <p:ext uri="{BB962C8B-B14F-4D97-AF65-F5344CB8AC3E}">
        <p14:creationId xmlns:p14="http://schemas.microsoft.com/office/powerpoint/2010/main" val="361926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339B02-887E-CE4F-AAE2-C1C43B8BD223}"/>
              </a:ext>
            </a:extLst>
          </p:cNvPr>
          <p:cNvSpPr>
            <a:spLocks noGrp="1"/>
          </p:cNvSpPr>
          <p:nvPr>
            <p:ph type="title"/>
          </p:nvPr>
        </p:nvSpPr>
        <p:spPr/>
        <p:txBody>
          <a:bodyPr/>
          <a:lstStyle/>
          <a:p>
            <a:r>
              <a:rPr lang="en-US" dirty="0"/>
              <a:t>Critical Features</a:t>
            </a:r>
            <a:endParaRPr lang="en-US" baseline="30000" dirty="0"/>
          </a:p>
        </p:txBody>
      </p:sp>
      <p:sp>
        <p:nvSpPr>
          <p:cNvPr id="9" name="TextBox 8">
            <a:extLst>
              <a:ext uri="{FF2B5EF4-FFF2-40B4-BE49-F238E27FC236}">
                <a16:creationId xmlns:a16="http://schemas.microsoft.com/office/drawing/2014/main" id="{7EBA92EC-E91C-F44D-B493-E6191BF3BA4C}"/>
              </a:ext>
            </a:extLst>
          </p:cNvPr>
          <p:cNvSpPr txBox="1"/>
          <p:nvPr/>
        </p:nvSpPr>
        <p:spPr>
          <a:xfrm>
            <a:off x="3181081" y="6581104"/>
            <a:ext cx="9019505" cy="276999"/>
          </a:xfrm>
          <a:prstGeom prst="rect">
            <a:avLst/>
          </a:prstGeom>
          <a:noFill/>
        </p:spPr>
        <p:txBody>
          <a:bodyPr wrap="square" rtlCol="0">
            <a:spAutoFit/>
          </a:bodyPr>
          <a:lstStyle/>
          <a:p>
            <a:pPr algn="r"/>
            <a:r>
              <a:rPr lang="en-US" sz="1200" dirty="0"/>
              <a:t>S. </a:t>
            </a:r>
            <a:r>
              <a:rPr lang="en-US" sz="1200" dirty="0" err="1"/>
              <a:t>Sajjadiani</a:t>
            </a:r>
            <a:r>
              <a:rPr lang="en-US" sz="1200" dirty="0"/>
              <a:t> et al. “Using Machine Learning to Translate Applicant Work History into Predictors of Performance and Turnover,” (Working Paper). </a:t>
            </a:r>
          </a:p>
        </p:txBody>
      </p:sp>
      <p:sp>
        <p:nvSpPr>
          <p:cNvPr id="19" name="Content Placeholder 3">
            <a:extLst>
              <a:ext uri="{FF2B5EF4-FFF2-40B4-BE49-F238E27FC236}">
                <a16:creationId xmlns:a16="http://schemas.microsoft.com/office/drawing/2014/main" id="{41856348-8930-1E42-B242-A0BB5AB556CE}"/>
              </a:ext>
            </a:extLst>
          </p:cNvPr>
          <p:cNvSpPr>
            <a:spLocks noGrp="1"/>
          </p:cNvSpPr>
          <p:nvPr>
            <p:ph sz="quarter" idx="4"/>
          </p:nvPr>
        </p:nvSpPr>
        <p:spPr>
          <a:xfrm>
            <a:off x="6357299" y="2326662"/>
            <a:ext cx="5170247" cy="3914369"/>
          </a:xfrm>
        </p:spPr>
        <p:txBody>
          <a:bodyPr>
            <a:normAutofit/>
          </a:bodyPr>
          <a:lstStyle/>
          <a:p>
            <a:r>
              <a:rPr lang="en-US" dirty="0"/>
              <a:t>Work Experience Relevance</a:t>
            </a:r>
          </a:p>
          <a:p>
            <a:pPr lvl="1"/>
            <a:r>
              <a:rPr lang="en-US" dirty="0"/>
              <a:t>Job description → Occupation Code → Occupation Dimensions  → Relevant Experience</a:t>
            </a:r>
          </a:p>
          <a:p>
            <a:pPr lvl="1"/>
            <a:r>
              <a:rPr lang="en-US" dirty="0"/>
              <a:t>Naïve Bayes trained on occupation descriptions, used to classify job titles and descriptions into Occupation Codes.</a:t>
            </a:r>
          </a:p>
        </p:txBody>
      </p:sp>
      <p:pic>
        <p:nvPicPr>
          <p:cNvPr id="10" name="Content Placeholder 4">
            <a:extLst>
              <a:ext uri="{FF2B5EF4-FFF2-40B4-BE49-F238E27FC236}">
                <a16:creationId xmlns:a16="http://schemas.microsoft.com/office/drawing/2014/main" id="{56760D68-D996-D949-BEFA-EC0DCF38A7C8}"/>
              </a:ext>
            </a:extLst>
          </p:cNvPr>
          <p:cNvPicPr>
            <a:picLocks noChangeAspect="1"/>
          </p:cNvPicPr>
          <p:nvPr/>
        </p:nvPicPr>
        <p:blipFill>
          <a:blip r:embed="rId3"/>
          <a:stretch>
            <a:fillRect/>
          </a:stretch>
        </p:blipFill>
        <p:spPr>
          <a:xfrm>
            <a:off x="367917" y="2446694"/>
            <a:ext cx="5536711" cy="1339695"/>
          </a:xfrm>
          <a:prstGeom prst="rect">
            <a:avLst/>
          </a:prstGeom>
        </p:spPr>
      </p:pic>
      <p:pic>
        <p:nvPicPr>
          <p:cNvPr id="13" name="Content Placeholder 12">
            <a:extLst>
              <a:ext uri="{FF2B5EF4-FFF2-40B4-BE49-F238E27FC236}">
                <a16:creationId xmlns:a16="http://schemas.microsoft.com/office/drawing/2014/main" id="{923FA3B4-78B1-1F4D-906E-81B321B8C4BC}"/>
              </a:ext>
            </a:extLst>
          </p:cNvPr>
          <p:cNvPicPr>
            <a:picLocks noGrp="1" noChangeAspect="1"/>
          </p:cNvPicPr>
          <p:nvPr>
            <p:ph sz="half" idx="2"/>
          </p:nvPr>
        </p:nvPicPr>
        <p:blipFill>
          <a:blip r:embed="rId4"/>
          <a:stretch>
            <a:fillRect/>
          </a:stretch>
        </p:blipFill>
        <p:spPr>
          <a:xfrm>
            <a:off x="367916" y="4151497"/>
            <a:ext cx="5536711" cy="822387"/>
          </a:xfrm>
        </p:spPr>
      </p:pic>
    </p:spTree>
    <p:extLst>
      <p:ext uri="{BB962C8B-B14F-4D97-AF65-F5344CB8AC3E}">
        <p14:creationId xmlns:p14="http://schemas.microsoft.com/office/powerpoint/2010/main" val="2742446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339B02-887E-CE4F-AAE2-C1C43B8BD223}"/>
              </a:ext>
            </a:extLst>
          </p:cNvPr>
          <p:cNvSpPr>
            <a:spLocks noGrp="1"/>
          </p:cNvSpPr>
          <p:nvPr>
            <p:ph type="title"/>
          </p:nvPr>
        </p:nvSpPr>
        <p:spPr/>
        <p:txBody>
          <a:bodyPr/>
          <a:lstStyle/>
          <a:p>
            <a:r>
              <a:rPr lang="en-US" dirty="0"/>
              <a:t>Critical Features</a:t>
            </a:r>
            <a:endParaRPr lang="en-US" baseline="30000" dirty="0"/>
          </a:p>
        </p:txBody>
      </p:sp>
      <p:sp>
        <p:nvSpPr>
          <p:cNvPr id="9" name="TextBox 8">
            <a:extLst>
              <a:ext uri="{FF2B5EF4-FFF2-40B4-BE49-F238E27FC236}">
                <a16:creationId xmlns:a16="http://schemas.microsoft.com/office/drawing/2014/main" id="{7EBA92EC-E91C-F44D-B493-E6191BF3BA4C}"/>
              </a:ext>
            </a:extLst>
          </p:cNvPr>
          <p:cNvSpPr txBox="1"/>
          <p:nvPr/>
        </p:nvSpPr>
        <p:spPr>
          <a:xfrm>
            <a:off x="3181081" y="6581104"/>
            <a:ext cx="9019505" cy="276999"/>
          </a:xfrm>
          <a:prstGeom prst="rect">
            <a:avLst/>
          </a:prstGeom>
          <a:noFill/>
        </p:spPr>
        <p:txBody>
          <a:bodyPr wrap="square" rtlCol="0">
            <a:spAutoFit/>
          </a:bodyPr>
          <a:lstStyle/>
          <a:p>
            <a:pPr algn="r"/>
            <a:r>
              <a:rPr lang="en-US" sz="1200" dirty="0"/>
              <a:t>S. </a:t>
            </a:r>
            <a:r>
              <a:rPr lang="en-US" sz="1200" dirty="0" err="1"/>
              <a:t>Sajjadiani</a:t>
            </a:r>
            <a:r>
              <a:rPr lang="en-US" sz="1200" dirty="0"/>
              <a:t> et al. “Using Machine Learning to Translate Applicant Work History into Predictors of Performance and Turnover,” (Working Paper). </a:t>
            </a:r>
          </a:p>
        </p:txBody>
      </p:sp>
      <p:sp>
        <p:nvSpPr>
          <p:cNvPr id="19" name="Content Placeholder 3">
            <a:extLst>
              <a:ext uri="{FF2B5EF4-FFF2-40B4-BE49-F238E27FC236}">
                <a16:creationId xmlns:a16="http://schemas.microsoft.com/office/drawing/2014/main" id="{41856348-8930-1E42-B242-A0BB5AB556CE}"/>
              </a:ext>
            </a:extLst>
          </p:cNvPr>
          <p:cNvSpPr>
            <a:spLocks noGrp="1"/>
          </p:cNvSpPr>
          <p:nvPr>
            <p:ph sz="quarter" idx="4"/>
          </p:nvPr>
        </p:nvSpPr>
        <p:spPr>
          <a:xfrm>
            <a:off x="6357299" y="2326662"/>
            <a:ext cx="5170247" cy="3914369"/>
          </a:xfrm>
        </p:spPr>
        <p:txBody>
          <a:bodyPr>
            <a:normAutofit/>
          </a:bodyPr>
          <a:lstStyle/>
          <a:p>
            <a:r>
              <a:rPr lang="en-US" dirty="0"/>
              <a:t>Work Experience Relevance</a:t>
            </a:r>
          </a:p>
          <a:p>
            <a:pPr lvl="1"/>
            <a:r>
              <a:rPr lang="en-US" dirty="0"/>
              <a:t>Job description → Occupation Code → Occupation Dimensions  → Relevant Experience</a:t>
            </a:r>
          </a:p>
          <a:p>
            <a:pPr lvl="1"/>
            <a:r>
              <a:rPr lang="en-US" dirty="0"/>
              <a:t>Naïve Bayes trained on occupation descriptions, used to classify job titles and descriptions into Occupation Codes.</a:t>
            </a:r>
          </a:p>
          <a:p>
            <a:r>
              <a:rPr lang="en-US" dirty="0"/>
              <a:t>Turnover History</a:t>
            </a:r>
          </a:p>
          <a:p>
            <a:pPr lvl="1"/>
            <a:r>
              <a:rPr lang="en-US" dirty="0"/>
              <a:t>Take a small sample, and hand code reasons for turnover (Involuntary,  Avoiding bad jobs,  Approaching better jobs)</a:t>
            </a:r>
          </a:p>
          <a:p>
            <a:pPr lvl="1"/>
            <a:r>
              <a:rPr lang="en-US" dirty="0"/>
              <a:t>Naïve Bayes trained on these labeled examples to predict turnover reason.</a:t>
            </a:r>
          </a:p>
          <a:p>
            <a:pPr lvl="1"/>
            <a:endParaRPr lang="en-US" dirty="0"/>
          </a:p>
        </p:txBody>
      </p:sp>
      <p:pic>
        <p:nvPicPr>
          <p:cNvPr id="5" name="Content Placeholder 4">
            <a:extLst>
              <a:ext uri="{FF2B5EF4-FFF2-40B4-BE49-F238E27FC236}">
                <a16:creationId xmlns:a16="http://schemas.microsoft.com/office/drawing/2014/main" id="{85DE9488-76B3-0F44-BB3B-4BBAA580AAC7}"/>
              </a:ext>
            </a:extLst>
          </p:cNvPr>
          <p:cNvPicPr>
            <a:picLocks noGrp="1" noChangeAspect="1"/>
          </p:cNvPicPr>
          <p:nvPr>
            <p:ph sz="half" idx="2"/>
          </p:nvPr>
        </p:nvPicPr>
        <p:blipFill>
          <a:blip r:embed="rId3"/>
          <a:stretch>
            <a:fillRect/>
          </a:stretch>
        </p:blipFill>
        <p:spPr>
          <a:xfrm>
            <a:off x="455278" y="2905612"/>
            <a:ext cx="5640722" cy="2870959"/>
          </a:xfrm>
        </p:spPr>
      </p:pic>
    </p:spTree>
    <p:extLst>
      <p:ext uri="{BB962C8B-B14F-4D97-AF65-F5344CB8AC3E}">
        <p14:creationId xmlns:p14="http://schemas.microsoft.com/office/powerpoint/2010/main" val="2404898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B535-F5F7-E747-8D6C-F0D53CA3CDC5}"/>
              </a:ext>
            </a:extLst>
          </p:cNvPr>
          <p:cNvSpPr>
            <a:spLocks noGrp="1"/>
          </p:cNvSpPr>
          <p:nvPr>
            <p:ph type="title"/>
          </p:nvPr>
        </p:nvSpPr>
        <p:spPr/>
        <p:txBody>
          <a:bodyPr/>
          <a:lstStyle/>
          <a:p>
            <a:r>
              <a:rPr lang="en-US" dirty="0"/>
              <a:t>Other Features</a:t>
            </a:r>
          </a:p>
        </p:txBody>
      </p:sp>
      <p:sp>
        <p:nvSpPr>
          <p:cNvPr id="4" name="TextBox 3">
            <a:extLst>
              <a:ext uri="{FF2B5EF4-FFF2-40B4-BE49-F238E27FC236}">
                <a16:creationId xmlns:a16="http://schemas.microsoft.com/office/drawing/2014/main" id="{A195660D-04CA-724A-8F8B-378052A71A0B}"/>
              </a:ext>
            </a:extLst>
          </p:cNvPr>
          <p:cNvSpPr txBox="1"/>
          <p:nvPr/>
        </p:nvSpPr>
        <p:spPr>
          <a:xfrm>
            <a:off x="3181081" y="6581104"/>
            <a:ext cx="9019505" cy="276999"/>
          </a:xfrm>
          <a:prstGeom prst="rect">
            <a:avLst/>
          </a:prstGeom>
          <a:noFill/>
        </p:spPr>
        <p:txBody>
          <a:bodyPr wrap="square" rtlCol="0">
            <a:spAutoFit/>
          </a:bodyPr>
          <a:lstStyle/>
          <a:p>
            <a:pPr algn="r"/>
            <a:r>
              <a:rPr lang="en-US" sz="1200" dirty="0"/>
              <a:t>S. </a:t>
            </a:r>
            <a:r>
              <a:rPr lang="en-US" sz="1200" dirty="0" err="1"/>
              <a:t>Sajjadiani</a:t>
            </a:r>
            <a:r>
              <a:rPr lang="en-US" sz="1200" dirty="0"/>
              <a:t> et al. “Using Machine Learning to Translate Applicant Work History into Predictors of Performance and Turnover,” (Working Paper). </a:t>
            </a:r>
          </a:p>
        </p:txBody>
      </p:sp>
      <p:sp>
        <p:nvSpPr>
          <p:cNvPr id="5" name="Content Placeholder 4">
            <a:extLst>
              <a:ext uri="{FF2B5EF4-FFF2-40B4-BE49-F238E27FC236}">
                <a16:creationId xmlns:a16="http://schemas.microsoft.com/office/drawing/2014/main" id="{2A9E9D61-69F4-164C-ADC6-39C6A4E1FA44}"/>
              </a:ext>
            </a:extLst>
          </p:cNvPr>
          <p:cNvSpPr>
            <a:spLocks noGrp="1"/>
          </p:cNvSpPr>
          <p:nvPr>
            <p:ph idx="1"/>
          </p:nvPr>
        </p:nvSpPr>
        <p:spPr>
          <a:xfrm>
            <a:off x="2231136" y="2266681"/>
            <a:ext cx="7729728" cy="4340180"/>
          </a:xfrm>
        </p:spPr>
        <p:txBody>
          <a:bodyPr>
            <a:normAutofit fontScale="92500" lnSpcReduction="10000"/>
          </a:bodyPr>
          <a:lstStyle/>
          <a:p>
            <a:r>
              <a:rPr lang="en-US" dirty="0"/>
              <a:t>Tone (Linguistic Inquiry and Word Count Software, Pennebaker et al., 2015) </a:t>
            </a:r>
          </a:p>
          <a:p>
            <a:r>
              <a:rPr lang="en-US" dirty="0"/>
              <a:t>Spelling accuracy</a:t>
            </a:r>
          </a:p>
          <a:p>
            <a:r>
              <a:rPr lang="en-US" dirty="0"/>
              <a:t>Propensity for job-hopping </a:t>
            </a:r>
          </a:p>
          <a:p>
            <a:r>
              <a:rPr lang="en-US" dirty="0"/>
              <a:t>Teaching experience </a:t>
            </a:r>
          </a:p>
          <a:p>
            <a:r>
              <a:rPr lang="en-US" dirty="0"/>
              <a:t>Education </a:t>
            </a:r>
          </a:p>
          <a:p>
            <a:r>
              <a:rPr lang="en-US" dirty="0"/>
              <a:t>Number of previous jobs </a:t>
            </a:r>
          </a:p>
          <a:p>
            <a:r>
              <a:rPr lang="en-US" dirty="0"/>
              <a:t>Overall work experience </a:t>
            </a:r>
          </a:p>
          <a:p>
            <a:r>
              <a:rPr lang="en-US" dirty="0"/>
              <a:t>Unemployment gaps </a:t>
            </a:r>
          </a:p>
          <a:p>
            <a:r>
              <a:rPr lang="en-US" dirty="0"/>
              <a:t>Application year </a:t>
            </a:r>
          </a:p>
          <a:p>
            <a:r>
              <a:rPr lang="en-US" dirty="0"/>
              <a:t>Position type</a:t>
            </a:r>
          </a:p>
          <a:p>
            <a:r>
              <a:rPr lang="en-US" dirty="0"/>
              <a:t>Demographics (missing data imputed)</a:t>
            </a:r>
          </a:p>
          <a:p>
            <a:r>
              <a:rPr lang="en-US" dirty="0"/>
              <a:t>Quality and Quantity of competition faced by applicant (used for IV)</a:t>
            </a:r>
          </a:p>
        </p:txBody>
      </p:sp>
    </p:spTree>
    <p:extLst>
      <p:ext uri="{BB962C8B-B14F-4D97-AF65-F5344CB8AC3E}">
        <p14:creationId xmlns:p14="http://schemas.microsoft.com/office/powerpoint/2010/main" val="726956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1838-D1B6-4349-9A89-0A7C97CC00EE}"/>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CFBBC5CF-F7F4-0441-BCC7-F0FEE7B5FB8A}"/>
              </a:ext>
            </a:extLst>
          </p:cNvPr>
          <p:cNvPicPr>
            <a:picLocks noGrp="1" noChangeAspect="1"/>
          </p:cNvPicPr>
          <p:nvPr>
            <p:ph idx="1"/>
          </p:nvPr>
        </p:nvPicPr>
        <p:blipFill>
          <a:blip r:embed="rId3"/>
          <a:stretch>
            <a:fillRect/>
          </a:stretch>
        </p:blipFill>
        <p:spPr>
          <a:xfrm>
            <a:off x="3400025" y="2536184"/>
            <a:ext cx="5337341" cy="3883361"/>
          </a:xfrm>
        </p:spPr>
      </p:pic>
    </p:spTree>
    <p:extLst>
      <p:ext uri="{BB962C8B-B14F-4D97-AF65-F5344CB8AC3E}">
        <p14:creationId xmlns:p14="http://schemas.microsoft.com/office/powerpoint/2010/main" val="2492708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1838-D1B6-4349-9A89-0A7C97CC00EE}"/>
              </a:ext>
            </a:extLst>
          </p:cNvPr>
          <p:cNvSpPr>
            <a:spLocks noGrp="1"/>
          </p:cNvSpPr>
          <p:nvPr>
            <p:ph type="title"/>
          </p:nvPr>
        </p:nvSpPr>
        <p:spPr/>
        <p:txBody>
          <a:bodyPr/>
          <a:lstStyle/>
          <a:p>
            <a:r>
              <a:rPr lang="en-US" dirty="0"/>
              <a:t>Results</a:t>
            </a:r>
          </a:p>
        </p:txBody>
      </p:sp>
      <p:pic>
        <p:nvPicPr>
          <p:cNvPr id="10" name="Content Placeholder 9">
            <a:extLst>
              <a:ext uri="{FF2B5EF4-FFF2-40B4-BE49-F238E27FC236}">
                <a16:creationId xmlns:a16="http://schemas.microsoft.com/office/drawing/2014/main" id="{E602AA50-1DF7-9341-898D-CDD92A7008E7}"/>
              </a:ext>
            </a:extLst>
          </p:cNvPr>
          <p:cNvPicPr>
            <a:picLocks noGrp="1" noChangeAspect="1"/>
          </p:cNvPicPr>
          <p:nvPr>
            <p:ph idx="1"/>
          </p:nvPr>
        </p:nvPicPr>
        <p:blipFill>
          <a:blip r:embed="rId3"/>
          <a:stretch>
            <a:fillRect/>
          </a:stretch>
        </p:blipFill>
        <p:spPr>
          <a:xfrm>
            <a:off x="3593210" y="2638425"/>
            <a:ext cx="5007544" cy="3878522"/>
          </a:xfrm>
        </p:spPr>
      </p:pic>
    </p:spTree>
    <p:extLst>
      <p:ext uri="{BB962C8B-B14F-4D97-AF65-F5344CB8AC3E}">
        <p14:creationId xmlns:p14="http://schemas.microsoft.com/office/powerpoint/2010/main" val="3508175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CC70-2016-2049-ADA5-857E95382631}"/>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500FAABD-BB05-414A-A745-7A7981F843BB}"/>
              </a:ext>
            </a:extLst>
          </p:cNvPr>
          <p:cNvSpPr>
            <a:spLocks noGrp="1"/>
          </p:cNvSpPr>
          <p:nvPr>
            <p:ph idx="1"/>
          </p:nvPr>
        </p:nvSpPr>
        <p:spPr/>
        <p:txBody>
          <a:bodyPr/>
          <a:lstStyle/>
          <a:p>
            <a:r>
              <a:rPr lang="en-US" b="1" dirty="0"/>
              <a:t>Machine Learning (ML)</a:t>
            </a:r>
            <a:r>
              <a:rPr lang="en-US" dirty="0"/>
              <a:t> is the study of systems that improve their performance at a task with experience (typically by </a:t>
            </a:r>
            <a:r>
              <a:rPr lang="en-US" b="1" dirty="0"/>
              <a:t>learning</a:t>
            </a:r>
            <a:r>
              <a:rPr lang="en-US" dirty="0"/>
              <a:t> from data)</a:t>
            </a:r>
          </a:p>
          <a:p>
            <a:r>
              <a:rPr lang="en-US" dirty="0"/>
              <a:t>Some related concepts include</a:t>
            </a:r>
          </a:p>
          <a:p>
            <a:pPr lvl="1"/>
            <a:r>
              <a:rPr lang="en-US" b="1" dirty="0"/>
              <a:t>Artificial Intelligence (AI)</a:t>
            </a:r>
            <a:r>
              <a:rPr lang="en-US" dirty="0"/>
              <a:t> is the science of automating complex behaviors such as learning, problem solving, and decision making.</a:t>
            </a:r>
          </a:p>
          <a:p>
            <a:pPr lvl="1"/>
            <a:r>
              <a:rPr lang="en-US" b="1" dirty="0"/>
              <a:t>Data Mining (DM)</a:t>
            </a:r>
            <a:r>
              <a:rPr lang="en-US" dirty="0"/>
              <a:t> is the process o f extracting useful information from massive quantities of complex data.</a:t>
            </a:r>
          </a:p>
          <a:p>
            <a:pPr lvl="1"/>
            <a:r>
              <a:rPr lang="en-US" b="1" dirty="0"/>
              <a:t>Statistics </a:t>
            </a:r>
            <a:r>
              <a:rPr lang="en-US" dirty="0"/>
              <a:t>is a branch of mathematics dealing with the collection, analysis, interpretation, presentation, and organization of data.</a:t>
            </a:r>
          </a:p>
        </p:txBody>
      </p:sp>
    </p:spTree>
    <p:extLst>
      <p:ext uri="{BB962C8B-B14F-4D97-AF65-F5344CB8AC3E}">
        <p14:creationId xmlns:p14="http://schemas.microsoft.com/office/powerpoint/2010/main" val="679219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AF25B-574D-DA47-9303-ACA0000D8D59}"/>
              </a:ext>
            </a:extLst>
          </p:cNvPr>
          <p:cNvSpPr>
            <a:spLocks noGrp="1"/>
          </p:cNvSpPr>
          <p:nvPr>
            <p:ph type="title"/>
          </p:nvPr>
        </p:nvSpPr>
        <p:spPr/>
        <p:txBody>
          <a:bodyPr/>
          <a:lstStyle/>
          <a:p>
            <a:r>
              <a:rPr lang="en-US" dirty="0"/>
              <a:t>The World’s Biggest Challenges</a:t>
            </a:r>
          </a:p>
        </p:txBody>
      </p:sp>
      <p:pic>
        <p:nvPicPr>
          <p:cNvPr id="9" name="Content Placeholder 8">
            <a:extLst>
              <a:ext uri="{FF2B5EF4-FFF2-40B4-BE49-F238E27FC236}">
                <a16:creationId xmlns:a16="http://schemas.microsoft.com/office/drawing/2014/main" id="{AEED63D4-366E-DE4E-9358-48EB31742D11}"/>
              </a:ext>
            </a:extLst>
          </p:cNvPr>
          <p:cNvPicPr>
            <a:picLocks noGrp="1" noChangeAspect="1"/>
          </p:cNvPicPr>
          <p:nvPr>
            <p:ph idx="1"/>
          </p:nvPr>
        </p:nvPicPr>
        <p:blipFill>
          <a:blip r:embed="rId3"/>
          <a:stretch>
            <a:fillRect/>
          </a:stretch>
        </p:blipFill>
        <p:spPr>
          <a:xfrm>
            <a:off x="2957316" y="2638425"/>
            <a:ext cx="6277369" cy="3101975"/>
          </a:xfrm>
        </p:spPr>
      </p:pic>
      <p:sp>
        <p:nvSpPr>
          <p:cNvPr id="3" name="TextBox 2">
            <a:extLst>
              <a:ext uri="{FF2B5EF4-FFF2-40B4-BE49-F238E27FC236}">
                <a16:creationId xmlns:a16="http://schemas.microsoft.com/office/drawing/2014/main" id="{F2C7C7F1-4E69-5A42-9FB7-95F5459FED54}"/>
              </a:ext>
            </a:extLst>
          </p:cNvPr>
          <p:cNvSpPr txBox="1"/>
          <p:nvPr/>
        </p:nvSpPr>
        <p:spPr>
          <a:xfrm>
            <a:off x="6777107" y="2394720"/>
            <a:ext cx="357790" cy="523220"/>
          </a:xfrm>
          <a:prstGeom prst="rect">
            <a:avLst/>
          </a:prstGeom>
          <a:noFill/>
        </p:spPr>
        <p:txBody>
          <a:bodyPr wrap="square" rtlCol="0">
            <a:spAutoFit/>
          </a:bodyPr>
          <a:lstStyle/>
          <a:p>
            <a:r>
              <a:rPr lang="en-US" sz="2800" dirty="0"/>
              <a:t>✓</a:t>
            </a:r>
            <a:endParaRPr lang="en-US" dirty="0"/>
          </a:p>
        </p:txBody>
      </p:sp>
      <p:sp>
        <p:nvSpPr>
          <p:cNvPr id="4" name="Frame 3">
            <a:extLst>
              <a:ext uri="{FF2B5EF4-FFF2-40B4-BE49-F238E27FC236}">
                <a16:creationId xmlns:a16="http://schemas.microsoft.com/office/drawing/2014/main" id="{D9D54237-BCE5-8045-B73D-C92B6EDCAB91}"/>
              </a:ext>
            </a:extLst>
          </p:cNvPr>
          <p:cNvSpPr/>
          <p:nvPr/>
        </p:nvSpPr>
        <p:spPr>
          <a:xfrm>
            <a:off x="6070243" y="2609621"/>
            <a:ext cx="1064654" cy="1083569"/>
          </a:xfrm>
          <a:prstGeom prst="frame">
            <a:avLst>
              <a:gd name="adj1" fmla="val 161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Frame 5">
            <a:extLst>
              <a:ext uri="{FF2B5EF4-FFF2-40B4-BE49-F238E27FC236}">
                <a16:creationId xmlns:a16="http://schemas.microsoft.com/office/drawing/2014/main" id="{5F448A5D-32E4-CC4C-B3CC-A018E2BCC1C4}"/>
              </a:ext>
            </a:extLst>
          </p:cNvPr>
          <p:cNvSpPr/>
          <p:nvPr/>
        </p:nvSpPr>
        <p:spPr>
          <a:xfrm>
            <a:off x="2957316" y="2609620"/>
            <a:ext cx="1064654" cy="1083569"/>
          </a:xfrm>
          <a:prstGeom prst="frame">
            <a:avLst>
              <a:gd name="adj1" fmla="val 161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69317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0614-A33E-3848-AB62-D7CAB0C7E7D0}"/>
              </a:ext>
            </a:extLst>
          </p:cNvPr>
          <p:cNvSpPr>
            <a:spLocks noGrp="1"/>
          </p:cNvSpPr>
          <p:nvPr>
            <p:ph type="title"/>
          </p:nvPr>
        </p:nvSpPr>
        <p:spPr/>
        <p:txBody>
          <a:bodyPr/>
          <a:lstStyle/>
          <a:p>
            <a:r>
              <a:rPr lang="en-US" dirty="0"/>
              <a:t>Poverty</a:t>
            </a:r>
          </a:p>
        </p:txBody>
      </p:sp>
      <p:sp>
        <p:nvSpPr>
          <p:cNvPr id="3" name="Content Placeholder 2">
            <a:extLst>
              <a:ext uri="{FF2B5EF4-FFF2-40B4-BE49-F238E27FC236}">
                <a16:creationId xmlns:a16="http://schemas.microsoft.com/office/drawing/2014/main" id="{3F78462B-8D08-AD44-80EC-3124F920C6C1}"/>
              </a:ext>
            </a:extLst>
          </p:cNvPr>
          <p:cNvSpPr>
            <a:spLocks noGrp="1"/>
          </p:cNvSpPr>
          <p:nvPr>
            <p:ph idx="1"/>
          </p:nvPr>
        </p:nvSpPr>
        <p:spPr>
          <a:xfrm>
            <a:off x="2231136" y="2638043"/>
            <a:ext cx="7729728" cy="3930181"/>
          </a:xfrm>
        </p:spPr>
        <p:txBody>
          <a:bodyPr>
            <a:normAutofit lnSpcReduction="10000"/>
          </a:bodyPr>
          <a:lstStyle/>
          <a:p>
            <a:r>
              <a:rPr lang="en-US" sz="2000" dirty="0"/>
              <a:t>Eliminating Poverty is critical UN Sustainable Development Goal</a:t>
            </a:r>
          </a:p>
          <a:p>
            <a:r>
              <a:rPr lang="en-US" sz="2000" dirty="0"/>
              <a:t>To address this problem we first need to have accurate measure of poverty by location</a:t>
            </a:r>
          </a:p>
          <a:p>
            <a:pPr lvl="1"/>
            <a:r>
              <a:rPr lang="en-US" sz="1800" dirty="0"/>
              <a:t>Traditional surveys are expensive and inefficient</a:t>
            </a:r>
          </a:p>
          <a:p>
            <a:r>
              <a:rPr lang="en-US" sz="2000" dirty="0"/>
              <a:t>How can ML help capture poverty in various areas?</a:t>
            </a:r>
          </a:p>
          <a:p>
            <a:r>
              <a:rPr lang="en-US" sz="2000" dirty="0"/>
              <a:t>Discuss in groups.</a:t>
            </a:r>
          </a:p>
          <a:p>
            <a:pPr marL="571500" lvl="1" indent="-342900">
              <a:buFont typeface="+mj-lt"/>
              <a:buAutoNum type="arabicPeriod"/>
            </a:pPr>
            <a:r>
              <a:rPr lang="en-US" sz="1800" dirty="0"/>
              <a:t>Can this be structured as a challenge of prediction? How?</a:t>
            </a:r>
          </a:p>
          <a:p>
            <a:pPr marL="571500" lvl="1" indent="-342900">
              <a:buFont typeface="+mj-lt"/>
              <a:buAutoNum type="arabicPeriod"/>
            </a:pPr>
            <a:r>
              <a:rPr lang="en-US" sz="1800" dirty="0"/>
              <a:t>What kind of data would be necessary? Useful?</a:t>
            </a:r>
          </a:p>
          <a:p>
            <a:pPr marL="571500" lvl="1" indent="-342900">
              <a:buFont typeface="+mj-lt"/>
              <a:buAutoNum type="arabicPeriod"/>
            </a:pPr>
            <a:r>
              <a:rPr lang="en-US" sz="1800" dirty="0"/>
              <a:t>What are the features and outcomes of interests?</a:t>
            </a:r>
          </a:p>
          <a:p>
            <a:pPr marL="571500" lvl="1" indent="-342900">
              <a:buFont typeface="+mj-lt"/>
              <a:buAutoNum type="arabicPeriod"/>
            </a:pPr>
            <a:r>
              <a:rPr lang="en-US" sz="1800" dirty="0"/>
              <a:t>What benefits does ML offer?</a:t>
            </a:r>
          </a:p>
          <a:p>
            <a:pPr lvl="1"/>
            <a:endParaRPr lang="en-US" sz="1800" dirty="0"/>
          </a:p>
        </p:txBody>
      </p:sp>
    </p:spTree>
    <p:extLst>
      <p:ext uri="{BB962C8B-B14F-4D97-AF65-F5344CB8AC3E}">
        <p14:creationId xmlns:p14="http://schemas.microsoft.com/office/powerpoint/2010/main" val="2560542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04610-3CB4-7642-A846-462DDCF8BBC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916FDEA-E254-F541-ADF2-A3A504721C6D}"/>
              </a:ext>
            </a:extLst>
          </p:cNvPr>
          <p:cNvSpPr>
            <a:spLocks noGrp="1"/>
          </p:cNvSpPr>
          <p:nvPr>
            <p:ph type="subTitle" idx="1"/>
          </p:nvPr>
        </p:nvSpPr>
        <p:spPr/>
        <p:txBody>
          <a:bodyPr/>
          <a:lstStyle/>
          <a:p>
            <a:endParaRPr lang="en-US"/>
          </a:p>
        </p:txBody>
      </p:sp>
      <p:pic>
        <p:nvPicPr>
          <p:cNvPr id="5" name="slide.url=https://youtu.be/DafZSeIGLNE">
            <a:extLst>
              <a:ext uri="{FF2B5EF4-FFF2-40B4-BE49-F238E27FC236}">
                <a16:creationId xmlns:a16="http://schemas.microsoft.com/office/drawing/2014/main" id="{8108E523-D8D3-2546-8863-A0DA39C8717E}"/>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403314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0614-A33E-3848-AB62-D7CAB0C7E7D0}"/>
              </a:ext>
            </a:extLst>
          </p:cNvPr>
          <p:cNvSpPr>
            <a:spLocks noGrp="1"/>
          </p:cNvSpPr>
          <p:nvPr>
            <p:ph type="title"/>
          </p:nvPr>
        </p:nvSpPr>
        <p:spPr>
          <a:xfrm>
            <a:off x="2231136" y="926055"/>
            <a:ext cx="7729728" cy="1188720"/>
          </a:xfrm>
        </p:spPr>
        <p:txBody>
          <a:bodyPr/>
          <a:lstStyle/>
          <a:p>
            <a:r>
              <a:rPr lang="en-US" dirty="0"/>
              <a:t>Poverty</a:t>
            </a:r>
          </a:p>
        </p:txBody>
      </p:sp>
      <p:sp>
        <p:nvSpPr>
          <p:cNvPr id="3" name="Content Placeholder 2">
            <a:extLst>
              <a:ext uri="{FF2B5EF4-FFF2-40B4-BE49-F238E27FC236}">
                <a16:creationId xmlns:a16="http://schemas.microsoft.com/office/drawing/2014/main" id="{3F78462B-8D08-AD44-80EC-3124F920C6C1}"/>
              </a:ext>
            </a:extLst>
          </p:cNvPr>
          <p:cNvSpPr>
            <a:spLocks noGrp="1"/>
          </p:cNvSpPr>
          <p:nvPr>
            <p:ph idx="1"/>
          </p:nvPr>
        </p:nvSpPr>
        <p:spPr>
          <a:xfrm>
            <a:off x="2231136" y="2163649"/>
            <a:ext cx="7729728" cy="4514045"/>
          </a:xfrm>
        </p:spPr>
        <p:txBody>
          <a:bodyPr>
            <a:normAutofit fontScale="92500" lnSpcReduction="10000"/>
          </a:bodyPr>
          <a:lstStyle/>
          <a:p>
            <a:pPr lvl="1"/>
            <a:r>
              <a:rPr lang="en-US" dirty="0"/>
              <a:t>What were the challenges?</a:t>
            </a:r>
          </a:p>
          <a:p>
            <a:pPr lvl="2"/>
            <a:r>
              <a:rPr lang="en-US" dirty="0"/>
              <a:t>Only a small number poverty level labels are known</a:t>
            </a:r>
          </a:p>
          <a:p>
            <a:pPr lvl="2"/>
            <a:r>
              <a:rPr lang="en-US" dirty="0"/>
              <a:t>Unclear which features are important to predict poverty levels of an area</a:t>
            </a:r>
          </a:p>
          <a:p>
            <a:pPr lvl="2"/>
            <a:r>
              <a:rPr lang="en-US" dirty="0"/>
              <a:t>Inefficient/Costly to conduct surveys to solve these issues</a:t>
            </a:r>
          </a:p>
          <a:p>
            <a:pPr lvl="1"/>
            <a:r>
              <a:rPr lang="en-US" dirty="0"/>
              <a:t>How were they overcome?</a:t>
            </a:r>
          </a:p>
          <a:p>
            <a:pPr lvl="2"/>
            <a:r>
              <a:rPr lang="en-US" dirty="0"/>
              <a:t>Poverty levels highly correlated with different features of economic development</a:t>
            </a:r>
          </a:p>
          <a:p>
            <a:pPr lvl="3"/>
            <a:r>
              <a:rPr lang="en-US" dirty="0"/>
              <a:t>Economic development can be captured through high resolution images</a:t>
            </a:r>
          </a:p>
          <a:p>
            <a:pPr lvl="2"/>
            <a:r>
              <a:rPr lang="en-US" dirty="0"/>
              <a:t>Poverty levels (and therefore economic development) also highly correlated with intensity of light levels at night</a:t>
            </a:r>
          </a:p>
          <a:p>
            <a:pPr lvl="2"/>
            <a:r>
              <a:rPr lang="en-US" dirty="0"/>
              <a:t>Learn how night light intensity predicts poverty levels in the locations where labels are known</a:t>
            </a:r>
          </a:p>
          <a:p>
            <a:pPr lvl="2"/>
            <a:r>
              <a:rPr lang="en-US" dirty="0"/>
              <a:t>Use algorithms to learn “features” in daytime images that predict night light intensity</a:t>
            </a:r>
          </a:p>
          <a:p>
            <a:pPr lvl="3"/>
            <a:r>
              <a:rPr lang="en-US" dirty="0"/>
              <a:t>Infrastructure, Roads,  Amount of Urban Areas/Farmland,  Waterways etc.</a:t>
            </a:r>
          </a:p>
          <a:p>
            <a:pPr lvl="1"/>
            <a:r>
              <a:rPr lang="en-US" dirty="0"/>
              <a:t>Final Results: Day images feature → Night light intensity → Poverty level</a:t>
            </a:r>
          </a:p>
        </p:txBody>
      </p:sp>
      <p:sp>
        <p:nvSpPr>
          <p:cNvPr id="4" name="Rectangle 3">
            <a:extLst>
              <a:ext uri="{FF2B5EF4-FFF2-40B4-BE49-F238E27FC236}">
                <a16:creationId xmlns:a16="http://schemas.microsoft.com/office/drawing/2014/main" id="{74006FFD-3CC7-FE40-96B0-52B0F055666A}"/>
              </a:ext>
            </a:extLst>
          </p:cNvPr>
          <p:cNvSpPr/>
          <p:nvPr/>
        </p:nvSpPr>
        <p:spPr>
          <a:xfrm>
            <a:off x="4657859" y="6581001"/>
            <a:ext cx="7534141" cy="276999"/>
          </a:xfrm>
          <a:prstGeom prst="rect">
            <a:avLst/>
          </a:prstGeom>
        </p:spPr>
        <p:txBody>
          <a:bodyPr wrap="square">
            <a:spAutoFit/>
          </a:bodyPr>
          <a:lstStyle/>
          <a:p>
            <a:pPr algn="r"/>
            <a:r>
              <a:rPr lang="en-US" sz="1200" dirty="0"/>
              <a:t>N. Jean et al. (2016). Combining satellite imagery and machine learning to predict poverty. </a:t>
            </a:r>
            <a:r>
              <a:rPr lang="en-US" sz="1200" i="1" dirty="0"/>
              <a:t>Science</a:t>
            </a:r>
            <a:r>
              <a:rPr lang="en-US" sz="1200" dirty="0"/>
              <a:t>, </a:t>
            </a:r>
            <a:r>
              <a:rPr lang="en-US" sz="1200" i="1" dirty="0"/>
              <a:t>353</a:t>
            </a:r>
            <a:r>
              <a:rPr lang="en-US" sz="1200" dirty="0"/>
              <a:t>(6301), 790–794. </a:t>
            </a:r>
          </a:p>
        </p:txBody>
      </p:sp>
    </p:spTree>
    <p:extLst>
      <p:ext uri="{BB962C8B-B14F-4D97-AF65-F5344CB8AC3E}">
        <p14:creationId xmlns:p14="http://schemas.microsoft.com/office/powerpoint/2010/main" val="89441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339B02-887E-CE4F-AAE2-C1C43B8BD223}"/>
              </a:ext>
            </a:extLst>
          </p:cNvPr>
          <p:cNvSpPr>
            <a:spLocks noGrp="1"/>
          </p:cNvSpPr>
          <p:nvPr>
            <p:ph type="title"/>
          </p:nvPr>
        </p:nvSpPr>
        <p:spPr/>
        <p:txBody>
          <a:bodyPr/>
          <a:lstStyle/>
          <a:p>
            <a:r>
              <a:rPr lang="en-US" dirty="0"/>
              <a:t>Poverty</a:t>
            </a:r>
            <a:endParaRPr lang="en-US" baseline="30000" dirty="0"/>
          </a:p>
        </p:txBody>
      </p:sp>
      <p:pic>
        <p:nvPicPr>
          <p:cNvPr id="7" name="Content Placeholder 6">
            <a:extLst>
              <a:ext uri="{FF2B5EF4-FFF2-40B4-BE49-F238E27FC236}">
                <a16:creationId xmlns:a16="http://schemas.microsoft.com/office/drawing/2014/main" id="{8DA4E3B3-6D12-8A49-8543-D655F289771C}"/>
              </a:ext>
            </a:extLst>
          </p:cNvPr>
          <p:cNvPicPr>
            <a:picLocks noGrp="1" noChangeAspect="1"/>
          </p:cNvPicPr>
          <p:nvPr>
            <p:ph sz="half" idx="2"/>
          </p:nvPr>
        </p:nvPicPr>
        <p:blipFill>
          <a:blip r:embed="rId3"/>
          <a:stretch>
            <a:fillRect/>
          </a:stretch>
        </p:blipFill>
        <p:spPr>
          <a:xfrm>
            <a:off x="1582738" y="3278611"/>
            <a:ext cx="4270375" cy="2326427"/>
          </a:xfrm>
        </p:spPr>
      </p:pic>
      <p:sp>
        <p:nvSpPr>
          <p:cNvPr id="14" name="Content Placeholder 3">
            <a:extLst>
              <a:ext uri="{FF2B5EF4-FFF2-40B4-BE49-F238E27FC236}">
                <a16:creationId xmlns:a16="http://schemas.microsoft.com/office/drawing/2014/main" id="{08E56B70-01B4-0346-A570-97DC04787EA9}"/>
              </a:ext>
            </a:extLst>
          </p:cNvPr>
          <p:cNvSpPr>
            <a:spLocks noGrp="1"/>
          </p:cNvSpPr>
          <p:nvPr>
            <p:ph sz="quarter" idx="4"/>
          </p:nvPr>
        </p:nvSpPr>
        <p:spPr>
          <a:xfrm>
            <a:off x="6357299" y="2968519"/>
            <a:ext cx="5170247" cy="2902161"/>
          </a:xfrm>
        </p:spPr>
        <p:txBody>
          <a:bodyPr>
            <a:normAutofit/>
          </a:bodyPr>
          <a:lstStyle/>
          <a:p>
            <a:r>
              <a:rPr lang="en-US" dirty="0"/>
              <a:t>Does this work in other countries?</a:t>
            </a:r>
          </a:p>
          <a:p>
            <a:pPr lvl="1"/>
            <a:r>
              <a:rPr lang="en-US" dirty="0" err="1"/>
              <a:t>Babenko</a:t>
            </a:r>
            <a:r>
              <a:rPr lang="en-US" dirty="0"/>
              <a:t> et al. does something similar in Mexico</a:t>
            </a:r>
          </a:p>
        </p:txBody>
      </p:sp>
    </p:spTree>
    <p:extLst>
      <p:ext uri="{BB962C8B-B14F-4D97-AF65-F5344CB8AC3E}">
        <p14:creationId xmlns:p14="http://schemas.microsoft.com/office/powerpoint/2010/main" val="3763784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339B02-887E-CE4F-AAE2-C1C43B8BD223}"/>
              </a:ext>
            </a:extLst>
          </p:cNvPr>
          <p:cNvSpPr>
            <a:spLocks noGrp="1"/>
          </p:cNvSpPr>
          <p:nvPr>
            <p:ph type="title"/>
          </p:nvPr>
        </p:nvSpPr>
        <p:spPr/>
        <p:txBody>
          <a:bodyPr/>
          <a:lstStyle/>
          <a:p>
            <a:r>
              <a:rPr lang="en-US" dirty="0"/>
              <a:t>Poverty</a:t>
            </a:r>
            <a:endParaRPr lang="en-US" baseline="30000" dirty="0"/>
          </a:p>
        </p:txBody>
      </p:sp>
      <p:pic>
        <p:nvPicPr>
          <p:cNvPr id="5" name="Content Placeholder 4">
            <a:extLst>
              <a:ext uri="{FF2B5EF4-FFF2-40B4-BE49-F238E27FC236}">
                <a16:creationId xmlns:a16="http://schemas.microsoft.com/office/drawing/2014/main" id="{F4222885-A950-0344-89B6-31A55A1936B8}"/>
              </a:ext>
            </a:extLst>
          </p:cNvPr>
          <p:cNvPicPr>
            <a:picLocks noGrp="1" noChangeAspect="1"/>
          </p:cNvPicPr>
          <p:nvPr>
            <p:ph sz="half" idx="2"/>
          </p:nvPr>
        </p:nvPicPr>
        <p:blipFill>
          <a:blip r:embed="rId3"/>
          <a:stretch>
            <a:fillRect/>
          </a:stretch>
        </p:blipFill>
        <p:spPr>
          <a:xfrm>
            <a:off x="2352757" y="3143250"/>
            <a:ext cx="2730337" cy="2597150"/>
          </a:xfrm>
        </p:spPr>
      </p:pic>
      <p:sp>
        <p:nvSpPr>
          <p:cNvPr id="11" name="Content Placeholder 3">
            <a:extLst>
              <a:ext uri="{FF2B5EF4-FFF2-40B4-BE49-F238E27FC236}">
                <a16:creationId xmlns:a16="http://schemas.microsoft.com/office/drawing/2014/main" id="{56F21E17-6BBA-6F4B-8FE0-277E5CB075E2}"/>
              </a:ext>
            </a:extLst>
          </p:cNvPr>
          <p:cNvSpPr>
            <a:spLocks noGrp="1"/>
          </p:cNvSpPr>
          <p:nvPr>
            <p:ph sz="quarter" idx="4"/>
          </p:nvPr>
        </p:nvSpPr>
        <p:spPr>
          <a:xfrm>
            <a:off x="6357299" y="2968519"/>
            <a:ext cx="5170247" cy="2902161"/>
          </a:xfrm>
        </p:spPr>
        <p:txBody>
          <a:bodyPr>
            <a:normAutofit/>
          </a:bodyPr>
          <a:lstStyle/>
          <a:p>
            <a:r>
              <a:rPr lang="en-US" dirty="0"/>
              <a:t>Does this work in other countries?</a:t>
            </a:r>
          </a:p>
          <a:p>
            <a:pPr lvl="1"/>
            <a:r>
              <a:rPr lang="en-US" dirty="0" err="1"/>
              <a:t>Babenko</a:t>
            </a:r>
            <a:r>
              <a:rPr lang="en-US" dirty="0"/>
              <a:t> et al. does something similar in Mexico</a:t>
            </a:r>
          </a:p>
          <a:p>
            <a:r>
              <a:rPr lang="en-US" dirty="0"/>
              <a:t>Does this work for other contexts?</a:t>
            </a:r>
          </a:p>
          <a:p>
            <a:pPr lvl="1"/>
            <a:r>
              <a:rPr lang="en-US" dirty="0"/>
              <a:t>You et al. does something similar for predicting crop yields.</a:t>
            </a:r>
          </a:p>
        </p:txBody>
      </p:sp>
    </p:spTree>
    <p:extLst>
      <p:ext uri="{BB962C8B-B14F-4D97-AF65-F5344CB8AC3E}">
        <p14:creationId xmlns:p14="http://schemas.microsoft.com/office/powerpoint/2010/main" val="2666655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339B02-887E-CE4F-AAE2-C1C43B8BD223}"/>
              </a:ext>
            </a:extLst>
          </p:cNvPr>
          <p:cNvSpPr>
            <a:spLocks noGrp="1"/>
          </p:cNvSpPr>
          <p:nvPr>
            <p:ph type="title"/>
          </p:nvPr>
        </p:nvSpPr>
        <p:spPr/>
        <p:txBody>
          <a:bodyPr/>
          <a:lstStyle/>
          <a:p>
            <a:r>
              <a:rPr lang="en-US" dirty="0"/>
              <a:t>Poverty</a:t>
            </a:r>
            <a:endParaRPr lang="en-US" baseline="30000" dirty="0"/>
          </a:p>
        </p:txBody>
      </p:sp>
      <p:sp>
        <p:nvSpPr>
          <p:cNvPr id="19" name="Content Placeholder 3">
            <a:extLst>
              <a:ext uri="{FF2B5EF4-FFF2-40B4-BE49-F238E27FC236}">
                <a16:creationId xmlns:a16="http://schemas.microsoft.com/office/drawing/2014/main" id="{41856348-8930-1E42-B242-A0BB5AB556CE}"/>
              </a:ext>
            </a:extLst>
          </p:cNvPr>
          <p:cNvSpPr>
            <a:spLocks noGrp="1"/>
          </p:cNvSpPr>
          <p:nvPr>
            <p:ph sz="quarter" idx="4"/>
          </p:nvPr>
        </p:nvSpPr>
        <p:spPr>
          <a:xfrm>
            <a:off x="6357299" y="2968519"/>
            <a:ext cx="5170247" cy="2902161"/>
          </a:xfrm>
        </p:spPr>
        <p:txBody>
          <a:bodyPr>
            <a:normAutofit/>
          </a:bodyPr>
          <a:lstStyle/>
          <a:p>
            <a:r>
              <a:rPr lang="en-US" dirty="0"/>
              <a:t>Does this work in other countries?</a:t>
            </a:r>
          </a:p>
          <a:p>
            <a:pPr lvl="1"/>
            <a:r>
              <a:rPr lang="en-US" dirty="0" err="1"/>
              <a:t>Babenko</a:t>
            </a:r>
            <a:r>
              <a:rPr lang="en-US" dirty="0"/>
              <a:t> et al. does something similar in Mexico</a:t>
            </a:r>
          </a:p>
          <a:p>
            <a:r>
              <a:rPr lang="en-US" dirty="0"/>
              <a:t>Does this work for other contexts?</a:t>
            </a:r>
          </a:p>
          <a:p>
            <a:pPr lvl="1"/>
            <a:r>
              <a:rPr lang="en-US" dirty="0"/>
              <a:t>You et al. does something similar for predicting crop yields.</a:t>
            </a:r>
          </a:p>
          <a:p>
            <a:r>
              <a:rPr lang="en-US" dirty="0"/>
              <a:t>Can we get more granular?</a:t>
            </a:r>
          </a:p>
          <a:p>
            <a:pPr lvl="1"/>
            <a:r>
              <a:rPr lang="en-US" dirty="0" err="1"/>
              <a:t>Blumenstock</a:t>
            </a:r>
            <a:r>
              <a:rPr lang="en-US" dirty="0"/>
              <a:t> et al. predicts individual poverty levels based on historical cell phone call records. </a:t>
            </a:r>
          </a:p>
          <a:p>
            <a:pPr lvl="1"/>
            <a:endParaRPr lang="en-US" dirty="0"/>
          </a:p>
        </p:txBody>
      </p:sp>
      <p:pic>
        <p:nvPicPr>
          <p:cNvPr id="7" name="Content Placeholder 6">
            <a:extLst>
              <a:ext uri="{FF2B5EF4-FFF2-40B4-BE49-F238E27FC236}">
                <a16:creationId xmlns:a16="http://schemas.microsoft.com/office/drawing/2014/main" id="{49C46EAF-8998-6B4C-B783-DB7E1BDE1A1F}"/>
              </a:ext>
            </a:extLst>
          </p:cNvPr>
          <p:cNvPicPr>
            <a:picLocks noGrp="1" noChangeAspect="1"/>
          </p:cNvPicPr>
          <p:nvPr>
            <p:ph sz="half" idx="2"/>
          </p:nvPr>
        </p:nvPicPr>
        <p:blipFill>
          <a:blip r:embed="rId3"/>
          <a:stretch>
            <a:fillRect/>
          </a:stretch>
        </p:blipFill>
        <p:spPr>
          <a:xfrm>
            <a:off x="1922365" y="3143250"/>
            <a:ext cx="3591120" cy="2597150"/>
          </a:xfrm>
        </p:spPr>
      </p:pic>
    </p:spTree>
    <p:extLst>
      <p:ext uri="{BB962C8B-B14F-4D97-AF65-F5344CB8AC3E}">
        <p14:creationId xmlns:p14="http://schemas.microsoft.com/office/powerpoint/2010/main" val="3215486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AF25B-574D-DA47-9303-ACA0000D8D59}"/>
              </a:ext>
            </a:extLst>
          </p:cNvPr>
          <p:cNvSpPr>
            <a:spLocks noGrp="1"/>
          </p:cNvSpPr>
          <p:nvPr>
            <p:ph type="title"/>
          </p:nvPr>
        </p:nvSpPr>
        <p:spPr/>
        <p:txBody>
          <a:bodyPr/>
          <a:lstStyle/>
          <a:p>
            <a:r>
              <a:rPr lang="en-US" dirty="0"/>
              <a:t>The World’s Biggest Challenges</a:t>
            </a:r>
          </a:p>
        </p:txBody>
      </p:sp>
      <p:pic>
        <p:nvPicPr>
          <p:cNvPr id="9" name="Content Placeholder 8">
            <a:extLst>
              <a:ext uri="{FF2B5EF4-FFF2-40B4-BE49-F238E27FC236}">
                <a16:creationId xmlns:a16="http://schemas.microsoft.com/office/drawing/2014/main" id="{AEED63D4-366E-DE4E-9358-48EB31742D11}"/>
              </a:ext>
            </a:extLst>
          </p:cNvPr>
          <p:cNvPicPr>
            <a:picLocks noGrp="1" noChangeAspect="1"/>
          </p:cNvPicPr>
          <p:nvPr>
            <p:ph idx="1"/>
          </p:nvPr>
        </p:nvPicPr>
        <p:blipFill>
          <a:blip r:embed="rId3"/>
          <a:stretch>
            <a:fillRect/>
          </a:stretch>
        </p:blipFill>
        <p:spPr>
          <a:xfrm>
            <a:off x="2957316" y="2638425"/>
            <a:ext cx="6277369" cy="3101975"/>
          </a:xfrm>
        </p:spPr>
      </p:pic>
      <p:sp>
        <p:nvSpPr>
          <p:cNvPr id="3" name="TextBox 2">
            <a:extLst>
              <a:ext uri="{FF2B5EF4-FFF2-40B4-BE49-F238E27FC236}">
                <a16:creationId xmlns:a16="http://schemas.microsoft.com/office/drawing/2014/main" id="{F2C7C7F1-4E69-5A42-9FB7-95F5459FED54}"/>
              </a:ext>
            </a:extLst>
          </p:cNvPr>
          <p:cNvSpPr txBox="1"/>
          <p:nvPr/>
        </p:nvSpPr>
        <p:spPr>
          <a:xfrm>
            <a:off x="6777107" y="2394720"/>
            <a:ext cx="357790" cy="523220"/>
          </a:xfrm>
          <a:prstGeom prst="rect">
            <a:avLst/>
          </a:prstGeom>
          <a:noFill/>
        </p:spPr>
        <p:txBody>
          <a:bodyPr wrap="square" rtlCol="0">
            <a:spAutoFit/>
          </a:bodyPr>
          <a:lstStyle/>
          <a:p>
            <a:r>
              <a:rPr lang="en-US" sz="2800" dirty="0"/>
              <a:t>✓</a:t>
            </a:r>
            <a:endParaRPr lang="en-US" dirty="0"/>
          </a:p>
        </p:txBody>
      </p:sp>
      <p:sp>
        <p:nvSpPr>
          <p:cNvPr id="4" name="Frame 3">
            <a:extLst>
              <a:ext uri="{FF2B5EF4-FFF2-40B4-BE49-F238E27FC236}">
                <a16:creationId xmlns:a16="http://schemas.microsoft.com/office/drawing/2014/main" id="{D9D54237-BCE5-8045-B73D-C92B6EDCAB91}"/>
              </a:ext>
            </a:extLst>
          </p:cNvPr>
          <p:cNvSpPr/>
          <p:nvPr/>
        </p:nvSpPr>
        <p:spPr>
          <a:xfrm>
            <a:off x="6070243" y="2609621"/>
            <a:ext cx="1064654" cy="1083569"/>
          </a:xfrm>
          <a:prstGeom prst="frame">
            <a:avLst>
              <a:gd name="adj1" fmla="val 161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Frame 5">
            <a:extLst>
              <a:ext uri="{FF2B5EF4-FFF2-40B4-BE49-F238E27FC236}">
                <a16:creationId xmlns:a16="http://schemas.microsoft.com/office/drawing/2014/main" id="{5F448A5D-32E4-CC4C-B3CC-A018E2BCC1C4}"/>
              </a:ext>
            </a:extLst>
          </p:cNvPr>
          <p:cNvSpPr/>
          <p:nvPr/>
        </p:nvSpPr>
        <p:spPr>
          <a:xfrm>
            <a:off x="2957316" y="2609620"/>
            <a:ext cx="1064654" cy="1083569"/>
          </a:xfrm>
          <a:prstGeom prst="frame">
            <a:avLst>
              <a:gd name="adj1" fmla="val 161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TextBox 6">
            <a:extLst>
              <a:ext uri="{FF2B5EF4-FFF2-40B4-BE49-F238E27FC236}">
                <a16:creationId xmlns:a16="http://schemas.microsoft.com/office/drawing/2014/main" id="{58EB9E7C-DAC1-1540-BF52-94A8E6494D31}"/>
              </a:ext>
            </a:extLst>
          </p:cNvPr>
          <p:cNvSpPr txBox="1"/>
          <p:nvPr/>
        </p:nvSpPr>
        <p:spPr>
          <a:xfrm>
            <a:off x="3664180" y="2394720"/>
            <a:ext cx="357790" cy="523220"/>
          </a:xfrm>
          <a:prstGeom prst="rect">
            <a:avLst/>
          </a:prstGeom>
          <a:noFill/>
        </p:spPr>
        <p:txBody>
          <a:bodyPr wrap="square" rtlCol="0">
            <a:spAutoFit/>
          </a:bodyPr>
          <a:lstStyle/>
          <a:p>
            <a:r>
              <a:rPr lang="en-US" sz="2800" dirty="0"/>
              <a:t>✓</a:t>
            </a:r>
            <a:endParaRPr lang="en-US" dirty="0"/>
          </a:p>
        </p:txBody>
      </p:sp>
      <p:sp>
        <p:nvSpPr>
          <p:cNvPr id="8" name="Frame 7">
            <a:extLst>
              <a:ext uri="{FF2B5EF4-FFF2-40B4-BE49-F238E27FC236}">
                <a16:creationId xmlns:a16="http://schemas.microsoft.com/office/drawing/2014/main" id="{095D9234-95E4-C144-A026-C2CD358B10CB}"/>
              </a:ext>
            </a:extLst>
          </p:cNvPr>
          <p:cNvSpPr/>
          <p:nvPr/>
        </p:nvSpPr>
        <p:spPr>
          <a:xfrm>
            <a:off x="3996212" y="2617463"/>
            <a:ext cx="1064654" cy="1083569"/>
          </a:xfrm>
          <a:prstGeom prst="frame">
            <a:avLst>
              <a:gd name="adj1" fmla="val 161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TextBox 9">
            <a:extLst>
              <a:ext uri="{FF2B5EF4-FFF2-40B4-BE49-F238E27FC236}">
                <a16:creationId xmlns:a16="http://schemas.microsoft.com/office/drawing/2014/main" id="{A1AB99C7-EEAA-2641-A36A-7AFE0B94DDCA}"/>
              </a:ext>
            </a:extLst>
          </p:cNvPr>
          <p:cNvSpPr txBox="1"/>
          <p:nvPr/>
        </p:nvSpPr>
        <p:spPr>
          <a:xfrm>
            <a:off x="4728834" y="2394720"/>
            <a:ext cx="357790" cy="523220"/>
          </a:xfrm>
          <a:prstGeom prst="rect">
            <a:avLst/>
          </a:prstGeom>
          <a:noFill/>
        </p:spPr>
        <p:txBody>
          <a:bodyPr wrap="square" rtlCol="0">
            <a:spAutoFit/>
          </a:bodyPr>
          <a:lstStyle/>
          <a:p>
            <a:r>
              <a:rPr lang="en-US" sz="2800" dirty="0"/>
              <a:t>✓</a:t>
            </a:r>
            <a:endParaRPr lang="en-US" dirty="0"/>
          </a:p>
        </p:txBody>
      </p:sp>
      <p:sp>
        <p:nvSpPr>
          <p:cNvPr id="11" name="Frame 10">
            <a:extLst>
              <a:ext uri="{FF2B5EF4-FFF2-40B4-BE49-F238E27FC236}">
                <a16:creationId xmlns:a16="http://schemas.microsoft.com/office/drawing/2014/main" id="{B80256EC-92ED-9F4B-8CDE-BEFEDCCEB9BF}"/>
              </a:ext>
            </a:extLst>
          </p:cNvPr>
          <p:cNvSpPr/>
          <p:nvPr/>
        </p:nvSpPr>
        <p:spPr>
          <a:xfrm>
            <a:off x="3996212" y="3680310"/>
            <a:ext cx="1064654" cy="1059115"/>
          </a:xfrm>
          <a:prstGeom prst="frame">
            <a:avLst>
              <a:gd name="adj1" fmla="val 161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125750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C733D-13CF-BD4B-809D-AE0F815B6DD8}"/>
              </a:ext>
            </a:extLst>
          </p:cNvPr>
          <p:cNvSpPr>
            <a:spLocks noGrp="1"/>
          </p:cNvSpPr>
          <p:nvPr>
            <p:ph type="title"/>
          </p:nvPr>
        </p:nvSpPr>
        <p:spPr/>
        <p:txBody>
          <a:bodyPr/>
          <a:lstStyle/>
          <a:p>
            <a:r>
              <a:rPr lang="en-US" dirty="0"/>
              <a:t>Inclusive Finance</a:t>
            </a:r>
          </a:p>
        </p:txBody>
      </p:sp>
      <p:sp>
        <p:nvSpPr>
          <p:cNvPr id="3" name="Content Placeholder 2">
            <a:extLst>
              <a:ext uri="{FF2B5EF4-FFF2-40B4-BE49-F238E27FC236}">
                <a16:creationId xmlns:a16="http://schemas.microsoft.com/office/drawing/2014/main" id="{C2167CF9-B33C-434A-AF4D-A6421695E24E}"/>
              </a:ext>
            </a:extLst>
          </p:cNvPr>
          <p:cNvSpPr>
            <a:spLocks noGrp="1"/>
          </p:cNvSpPr>
          <p:nvPr>
            <p:ph idx="1"/>
          </p:nvPr>
        </p:nvSpPr>
        <p:spPr/>
        <p:txBody>
          <a:bodyPr>
            <a:normAutofit/>
          </a:bodyPr>
          <a:lstStyle/>
          <a:p>
            <a:pPr marL="0" indent="0">
              <a:buNone/>
            </a:pPr>
            <a:r>
              <a:rPr lang="en-US" sz="2800" b="1" dirty="0">
                <a:solidFill>
                  <a:schemeClr val="tx1"/>
                </a:solidFill>
              </a:rPr>
              <a:t>2-3 BILLION</a:t>
            </a:r>
            <a:r>
              <a:rPr lang="en-US" sz="2800" dirty="0">
                <a:solidFill>
                  <a:schemeClr val="tx1"/>
                </a:solidFill>
              </a:rPr>
              <a:t> individuals and </a:t>
            </a:r>
            <a:r>
              <a:rPr lang="en-US" sz="2800" b="1" dirty="0">
                <a:solidFill>
                  <a:schemeClr val="tx1"/>
                </a:solidFill>
              </a:rPr>
              <a:t>200 MILLION</a:t>
            </a:r>
            <a:r>
              <a:rPr lang="en-US" sz="2800" dirty="0">
                <a:solidFill>
                  <a:schemeClr val="tx1"/>
                </a:solidFill>
              </a:rPr>
              <a:t> businesses in emerging economies today lack access to savings and credit, and even those with access can pay dearly for a limited range of products.</a:t>
            </a:r>
          </a:p>
        </p:txBody>
      </p:sp>
      <p:sp>
        <p:nvSpPr>
          <p:cNvPr id="4" name="Rectangle 3">
            <a:extLst>
              <a:ext uri="{FF2B5EF4-FFF2-40B4-BE49-F238E27FC236}">
                <a16:creationId xmlns:a16="http://schemas.microsoft.com/office/drawing/2014/main" id="{2D82F159-9DF9-574E-9B2A-C818059B5E59}"/>
              </a:ext>
            </a:extLst>
          </p:cNvPr>
          <p:cNvSpPr/>
          <p:nvPr/>
        </p:nvSpPr>
        <p:spPr>
          <a:xfrm>
            <a:off x="2545724" y="6570964"/>
            <a:ext cx="9659155" cy="307777"/>
          </a:xfrm>
          <a:prstGeom prst="rect">
            <a:avLst/>
          </a:prstGeom>
        </p:spPr>
        <p:txBody>
          <a:bodyPr wrap="square">
            <a:spAutoFit/>
          </a:bodyPr>
          <a:lstStyle/>
          <a:p>
            <a:pPr algn="r"/>
            <a:r>
              <a:rPr lang="en-US" sz="1400" dirty="0">
                <a:solidFill>
                  <a:srgbClr val="919396"/>
                </a:solidFill>
                <a:latin typeface="Arial" charset="0"/>
                <a:ea typeface="Arial" charset="0"/>
                <a:cs typeface="Arial" charset="0"/>
              </a:rPr>
              <a:t>McKinsey Global Institute, Digital finance for all: Powering inclusive growth in emerging economies, 2016</a:t>
            </a:r>
            <a:endParaRPr lang="en-US" sz="1400" dirty="0">
              <a:latin typeface="Arial" charset="0"/>
              <a:ea typeface="Arial" charset="0"/>
              <a:cs typeface="Arial" charset="0"/>
            </a:endParaRPr>
          </a:p>
        </p:txBody>
      </p:sp>
    </p:spTree>
    <p:extLst>
      <p:ext uri="{BB962C8B-B14F-4D97-AF65-F5344CB8AC3E}">
        <p14:creationId xmlns:p14="http://schemas.microsoft.com/office/powerpoint/2010/main" val="1064595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C733D-13CF-BD4B-809D-AE0F815B6DD8}"/>
              </a:ext>
            </a:extLst>
          </p:cNvPr>
          <p:cNvSpPr>
            <a:spLocks noGrp="1"/>
          </p:cNvSpPr>
          <p:nvPr>
            <p:ph type="title"/>
          </p:nvPr>
        </p:nvSpPr>
        <p:spPr/>
        <p:txBody>
          <a:bodyPr/>
          <a:lstStyle/>
          <a:p>
            <a:r>
              <a:rPr lang="en-US" dirty="0"/>
              <a:t>Inclusive Finance</a:t>
            </a:r>
          </a:p>
        </p:txBody>
      </p:sp>
      <p:sp>
        <p:nvSpPr>
          <p:cNvPr id="3" name="Content Placeholder 2">
            <a:extLst>
              <a:ext uri="{FF2B5EF4-FFF2-40B4-BE49-F238E27FC236}">
                <a16:creationId xmlns:a16="http://schemas.microsoft.com/office/drawing/2014/main" id="{C2167CF9-B33C-434A-AF4D-A6421695E24E}"/>
              </a:ext>
            </a:extLst>
          </p:cNvPr>
          <p:cNvSpPr>
            <a:spLocks noGrp="1"/>
          </p:cNvSpPr>
          <p:nvPr>
            <p:ph idx="1"/>
          </p:nvPr>
        </p:nvSpPr>
        <p:spPr/>
        <p:txBody>
          <a:bodyPr>
            <a:normAutofit/>
          </a:bodyPr>
          <a:lstStyle/>
          <a:p>
            <a:pPr marL="0" indent="0" algn="ctr">
              <a:buNone/>
            </a:pPr>
            <a:r>
              <a:rPr lang="en-US" sz="4000" b="1" dirty="0">
                <a:solidFill>
                  <a:schemeClr val="tx1"/>
                </a:solidFill>
              </a:rPr>
              <a:t>Goal 8.10 of the “SDGs”</a:t>
            </a:r>
          </a:p>
          <a:p>
            <a:pPr marL="0" indent="0" algn="ctr">
              <a:buNone/>
            </a:pPr>
            <a:r>
              <a:rPr lang="en-US" sz="2800" dirty="0">
                <a:solidFill>
                  <a:schemeClr val="tx1"/>
                </a:solidFill>
              </a:rPr>
              <a:t>Strengthen the capacity of domestic financial institutions to encourage and expand access to banking, insurance and financial services for all. </a:t>
            </a:r>
          </a:p>
        </p:txBody>
      </p:sp>
      <p:sp>
        <p:nvSpPr>
          <p:cNvPr id="4" name="Rectangle 3">
            <a:extLst>
              <a:ext uri="{FF2B5EF4-FFF2-40B4-BE49-F238E27FC236}">
                <a16:creationId xmlns:a16="http://schemas.microsoft.com/office/drawing/2014/main" id="{2D82F159-9DF9-574E-9B2A-C818059B5E59}"/>
              </a:ext>
            </a:extLst>
          </p:cNvPr>
          <p:cNvSpPr/>
          <p:nvPr/>
        </p:nvSpPr>
        <p:spPr>
          <a:xfrm>
            <a:off x="2545724" y="6570964"/>
            <a:ext cx="9659155" cy="307777"/>
          </a:xfrm>
          <a:prstGeom prst="rect">
            <a:avLst/>
          </a:prstGeom>
        </p:spPr>
        <p:txBody>
          <a:bodyPr wrap="square">
            <a:spAutoFit/>
          </a:bodyPr>
          <a:lstStyle/>
          <a:p>
            <a:pPr algn="r"/>
            <a:r>
              <a:rPr lang="en-US" sz="1400" dirty="0">
                <a:solidFill>
                  <a:srgbClr val="919396"/>
                </a:solidFill>
                <a:latin typeface="Arial" charset="0"/>
                <a:ea typeface="Arial" charset="0"/>
                <a:cs typeface="Arial" charset="0"/>
              </a:rPr>
              <a:t>McKinsey Global Institute, Digital finance for all: Powering inclusive growth in emerging economies, 2016</a:t>
            </a:r>
            <a:endParaRPr lang="en-US" sz="1400" dirty="0">
              <a:latin typeface="Arial" charset="0"/>
              <a:ea typeface="Arial" charset="0"/>
              <a:cs typeface="Arial" charset="0"/>
            </a:endParaRPr>
          </a:p>
        </p:txBody>
      </p:sp>
    </p:spTree>
    <p:extLst>
      <p:ext uri="{BB962C8B-B14F-4D97-AF65-F5344CB8AC3E}">
        <p14:creationId xmlns:p14="http://schemas.microsoft.com/office/powerpoint/2010/main" val="1957668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CC70-2016-2049-ADA5-857E95382631}"/>
              </a:ext>
            </a:extLst>
          </p:cNvPr>
          <p:cNvSpPr>
            <a:spLocks noGrp="1"/>
          </p:cNvSpPr>
          <p:nvPr>
            <p:ph type="title"/>
          </p:nvPr>
        </p:nvSpPr>
        <p:spPr/>
        <p:txBody>
          <a:bodyPr/>
          <a:lstStyle/>
          <a:p>
            <a:r>
              <a:rPr lang="en-US" dirty="0"/>
              <a:t>What Is ML Good for?</a:t>
            </a:r>
          </a:p>
        </p:txBody>
      </p:sp>
      <p:pic>
        <p:nvPicPr>
          <p:cNvPr id="6" name="Content Placeholder 5">
            <a:extLst>
              <a:ext uri="{FF2B5EF4-FFF2-40B4-BE49-F238E27FC236}">
                <a16:creationId xmlns:a16="http://schemas.microsoft.com/office/drawing/2014/main" id="{BCB80DA1-7E91-E947-A618-A4AAE8E4F4B1}"/>
              </a:ext>
            </a:extLst>
          </p:cNvPr>
          <p:cNvPicPr>
            <a:picLocks noGrp="1" noChangeAspect="1"/>
          </p:cNvPicPr>
          <p:nvPr>
            <p:ph idx="1"/>
          </p:nvPr>
        </p:nvPicPr>
        <p:blipFill>
          <a:blip r:embed="rId3"/>
          <a:stretch>
            <a:fillRect/>
          </a:stretch>
        </p:blipFill>
        <p:spPr>
          <a:xfrm>
            <a:off x="3341351" y="2638425"/>
            <a:ext cx="5509299" cy="3101975"/>
          </a:xfrm>
        </p:spPr>
      </p:pic>
    </p:spTree>
    <p:extLst>
      <p:ext uri="{BB962C8B-B14F-4D97-AF65-F5344CB8AC3E}">
        <p14:creationId xmlns:p14="http://schemas.microsoft.com/office/powerpoint/2010/main" val="3474114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339B02-887E-CE4F-AAE2-C1C43B8BD223}"/>
              </a:ext>
            </a:extLst>
          </p:cNvPr>
          <p:cNvSpPr>
            <a:spLocks noGrp="1"/>
          </p:cNvSpPr>
          <p:nvPr>
            <p:ph type="title"/>
          </p:nvPr>
        </p:nvSpPr>
        <p:spPr>
          <a:xfrm>
            <a:off x="2231136" y="964692"/>
            <a:ext cx="7729728" cy="1188720"/>
          </a:xfrm>
        </p:spPr>
        <p:txBody>
          <a:bodyPr/>
          <a:lstStyle/>
          <a:p>
            <a:r>
              <a:rPr lang="en-US" dirty="0"/>
              <a:t>Inclusive Finance</a:t>
            </a:r>
            <a:endParaRPr lang="en-US" baseline="30000" dirty="0"/>
          </a:p>
        </p:txBody>
      </p:sp>
      <p:sp>
        <p:nvSpPr>
          <p:cNvPr id="19" name="Content Placeholder 3">
            <a:extLst>
              <a:ext uri="{FF2B5EF4-FFF2-40B4-BE49-F238E27FC236}">
                <a16:creationId xmlns:a16="http://schemas.microsoft.com/office/drawing/2014/main" id="{41856348-8930-1E42-B242-A0BB5AB556CE}"/>
              </a:ext>
            </a:extLst>
          </p:cNvPr>
          <p:cNvSpPr>
            <a:spLocks noGrp="1"/>
          </p:cNvSpPr>
          <p:nvPr>
            <p:ph sz="quarter" idx="4"/>
          </p:nvPr>
        </p:nvSpPr>
        <p:spPr>
          <a:xfrm>
            <a:off x="6357299" y="2968519"/>
            <a:ext cx="5310960" cy="3496675"/>
          </a:xfrm>
        </p:spPr>
        <p:txBody>
          <a:bodyPr>
            <a:normAutofit fontScale="92500"/>
          </a:bodyPr>
          <a:lstStyle/>
          <a:p>
            <a:r>
              <a:rPr lang="en-US" dirty="0"/>
              <a:t>Access to credit can be extremely valuable</a:t>
            </a:r>
          </a:p>
          <a:p>
            <a:r>
              <a:rPr lang="en-US" dirty="0"/>
              <a:t>Lenders face two challenges with unbanked population</a:t>
            </a:r>
          </a:p>
          <a:p>
            <a:pPr lvl="1"/>
            <a:r>
              <a:rPr lang="en-US" dirty="0"/>
              <a:t>How to evaluate the credit worthiness of a loan seeker</a:t>
            </a:r>
          </a:p>
          <a:p>
            <a:pPr lvl="1"/>
            <a:r>
              <a:rPr lang="en-US" dirty="0"/>
              <a:t>How to transact with a loan seeker</a:t>
            </a:r>
          </a:p>
          <a:p>
            <a:r>
              <a:rPr lang="en-US" dirty="0"/>
              <a:t> Discuss in groups.</a:t>
            </a:r>
          </a:p>
          <a:p>
            <a:pPr marL="571500" lvl="1" indent="-342900">
              <a:buFont typeface="+mj-lt"/>
              <a:buAutoNum type="arabicPeriod"/>
            </a:pPr>
            <a:r>
              <a:rPr lang="en-US" dirty="0"/>
              <a:t>Can this be structured as a challenge of prediction? How?</a:t>
            </a:r>
          </a:p>
          <a:p>
            <a:pPr marL="571500" lvl="1" indent="-342900">
              <a:buFont typeface="+mj-lt"/>
              <a:buAutoNum type="arabicPeriod"/>
            </a:pPr>
            <a:r>
              <a:rPr lang="en-US" dirty="0"/>
              <a:t>What kind of data would be necessary? Useful?</a:t>
            </a:r>
          </a:p>
          <a:p>
            <a:pPr marL="571500" lvl="1" indent="-342900">
              <a:buFont typeface="+mj-lt"/>
              <a:buAutoNum type="arabicPeriod"/>
            </a:pPr>
            <a:r>
              <a:rPr lang="en-US" dirty="0"/>
              <a:t>What are the features and outcomes of interests?</a:t>
            </a:r>
          </a:p>
          <a:p>
            <a:pPr marL="571500" lvl="1" indent="-342900">
              <a:buFont typeface="+mj-lt"/>
              <a:buAutoNum type="arabicPeriod"/>
            </a:pPr>
            <a:r>
              <a:rPr lang="en-US" dirty="0"/>
              <a:t>What benefits does ML offer?</a:t>
            </a:r>
          </a:p>
          <a:p>
            <a:endParaRPr lang="en-US" dirty="0"/>
          </a:p>
          <a:p>
            <a:pPr lvl="1"/>
            <a:endParaRPr lang="en-US" dirty="0"/>
          </a:p>
        </p:txBody>
      </p:sp>
      <p:pic>
        <p:nvPicPr>
          <p:cNvPr id="5" name="Content Placeholder 4">
            <a:extLst>
              <a:ext uri="{FF2B5EF4-FFF2-40B4-BE49-F238E27FC236}">
                <a16:creationId xmlns:a16="http://schemas.microsoft.com/office/drawing/2014/main" id="{17040828-23A9-A242-A2DB-3F3AECF0CFDC}"/>
              </a:ext>
            </a:extLst>
          </p:cNvPr>
          <p:cNvPicPr>
            <a:picLocks noGrp="1" noChangeAspect="1"/>
          </p:cNvPicPr>
          <p:nvPr>
            <p:ph sz="half" idx="2"/>
          </p:nvPr>
        </p:nvPicPr>
        <p:blipFill>
          <a:blip r:embed="rId3"/>
          <a:stretch>
            <a:fillRect/>
          </a:stretch>
        </p:blipFill>
        <p:spPr>
          <a:xfrm>
            <a:off x="851118" y="3393527"/>
            <a:ext cx="5001995" cy="2570618"/>
          </a:xfrm>
        </p:spPr>
      </p:pic>
    </p:spTree>
    <p:extLst>
      <p:ext uri="{BB962C8B-B14F-4D97-AF65-F5344CB8AC3E}">
        <p14:creationId xmlns:p14="http://schemas.microsoft.com/office/powerpoint/2010/main" val="969207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B535-F5F7-E747-8D6C-F0D53CA3CDC5}"/>
              </a:ext>
            </a:extLst>
          </p:cNvPr>
          <p:cNvSpPr>
            <a:spLocks noGrp="1"/>
          </p:cNvSpPr>
          <p:nvPr>
            <p:ph type="title"/>
          </p:nvPr>
        </p:nvSpPr>
        <p:spPr/>
        <p:txBody>
          <a:bodyPr/>
          <a:lstStyle/>
          <a:p>
            <a:r>
              <a:rPr lang="en-US" dirty="0"/>
              <a:t>Inclusive Finance</a:t>
            </a:r>
          </a:p>
        </p:txBody>
      </p:sp>
      <p:pic>
        <p:nvPicPr>
          <p:cNvPr id="5" name="Content Placeholder 4">
            <a:extLst>
              <a:ext uri="{FF2B5EF4-FFF2-40B4-BE49-F238E27FC236}">
                <a16:creationId xmlns:a16="http://schemas.microsoft.com/office/drawing/2014/main" id="{DBF43242-923E-D54A-8293-FEB6A48ADAA8}"/>
              </a:ext>
            </a:extLst>
          </p:cNvPr>
          <p:cNvPicPr>
            <a:picLocks noGrp="1" noChangeAspect="1"/>
          </p:cNvPicPr>
          <p:nvPr>
            <p:ph idx="1"/>
          </p:nvPr>
        </p:nvPicPr>
        <p:blipFill>
          <a:blip r:embed="rId3"/>
          <a:stretch>
            <a:fillRect/>
          </a:stretch>
        </p:blipFill>
        <p:spPr>
          <a:xfrm>
            <a:off x="2653699" y="2449834"/>
            <a:ext cx="6959431" cy="3914680"/>
          </a:xfrm>
        </p:spPr>
      </p:pic>
    </p:spTree>
    <p:extLst>
      <p:ext uri="{BB962C8B-B14F-4D97-AF65-F5344CB8AC3E}">
        <p14:creationId xmlns:p14="http://schemas.microsoft.com/office/powerpoint/2010/main" val="4063924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B535-F5F7-E747-8D6C-F0D53CA3CDC5}"/>
              </a:ext>
            </a:extLst>
          </p:cNvPr>
          <p:cNvSpPr>
            <a:spLocks noGrp="1"/>
          </p:cNvSpPr>
          <p:nvPr>
            <p:ph type="title"/>
          </p:nvPr>
        </p:nvSpPr>
        <p:spPr/>
        <p:txBody>
          <a:bodyPr/>
          <a:lstStyle/>
          <a:p>
            <a:r>
              <a:rPr lang="en-US" dirty="0"/>
              <a:t>Inclusive Finance</a:t>
            </a:r>
          </a:p>
        </p:txBody>
      </p:sp>
      <p:sp>
        <p:nvSpPr>
          <p:cNvPr id="4" name="Content Placeholder 3">
            <a:extLst>
              <a:ext uri="{FF2B5EF4-FFF2-40B4-BE49-F238E27FC236}">
                <a16:creationId xmlns:a16="http://schemas.microsoft.com/office/drawing/2014/main" id="{295ECF56-D3BB-D74D-BC35-469D95D73D3B}"/>
              </a:ext>
            </a:extLst>
          </p:cNvPr>
          <p:cNvSpPr>
            <a:spLocks noGrp="1"/>
          </p:cNvSpPr>
          <p:nvPr>
            <p:ph idx="1"/>
          </p:nvPr>
        </p:nvSpPr>
        <p:spPr/>
        <p:txBody>
          <a:bodyPr>
            <a:normAutofit lnSpcReduction="10000"/>
          </a:bodyPr>
          <a:lstStyle/>
          <a:p>
            <a:r>
              <a:rPr lang="en-US" sz="2400" dirty="0"/>
              <a:t>Mobile Money platforms provide a coinvent way to send/receive money over mobile phones</a:t>
            </a:r>
          </a:p>
          <a:p>
            <a:pPr lvl="1"/>
            <a:r>
              <a:rPr lang="en-US" sz="2000" dirty="0"/>
              <a:t>Under-banked populations now have access to previously unavailable credit </a:t>
            </a:r>
          </a:p>
          <a:p>
            <a:endParaRPr lang="en-US" sz="2400" dirty="0"/>
          </a:p>
          <a:p>
            <a:r>
              <a:rPr lang="en-US" sz="2400" dirty="0"/>
              <a:t>Mobile network usage data provides a rich set of features </a:t>
            </a:r>
          </a:p>
          <a:p>
            <a:pPr lvl="1"/>
            <a:r>
              <a:rPr lang="en-US" sz="2000" dirty="0"/>
              <a:t>From Airtime usage patterns to the credit-worthiness of network “friends”</a:t>
            </a:r>
          </a:p>
        </p:txBody>
      </p:sp>
    </p:spTree>
    <p:extLst>
      <p:ext uri="{BB962C8B-B14F-4D97-AF65-F5344CB8AC3E}">
        <p14:creationId xmlns:p14="http://schemas.microsoft.com/office/powerpoint/2010/main" val="2249735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AA9E4-E9D2-3948-BFA9-3255A075FE09}"/>
              </a:ext>
            </a:extLst>
          </p:cNvPr>
          <p:cNvSpPr>
            <a:spLocks noGrp="1"/>
          </p:cNvSpPr>
          <p:nvPr>
            <p:ph type="title"/>
          </p:nvPr>
        </p:nvSpPr>
        <p:spPr/>
        <p:txBody>
          <a:bodyPr/>
          <a:lstStyle/>
          <a:p>
            <a:r>
              <a:rPr lang="en-US" dirty="0"/>
              <a:t>Inclusive Finance</a:t>
            </a:r>
          </a:p>
        </p:txBody>
      </p:sp>
      <p:pic>
        <p:nvPicPr>
          <p:cNvPr id="12" name="Content Placeholder 11">
            <a:extLst>
              <a:ext uri="{FF2B5EF4-FFF2-40B4-BE49-F238E27FC236}">
                <a16:creationId xmlns:a16="http://schemas.microsoft.com/office/drawing/2014/main" id="{71159A61-D31E-A643-9455-DA906615D9A7}"/>
              </a:ext>
            </a:extLst>
          </p:cNvPr>
          <p:cNvPicPr>
            <a:picLocks noGrp="1" noChangeAspect="1"/>
          </p:cNvPicPr>
          <p:nvPr>
            <p:ph sz="half" idx="1"/>
          </p:nvPr>
        </p:nvPicPr>
        <p:blipFill>
          <a:blip r:embed="rId3"/>
          <a:stretch>
            <a:fillRect/>
          </a:stretch>
        </p:blipFill>
        <p:spPr>
          <a:xfrm>
            <a:off x="1429556" y="2463615"/>
            <a:ext cx="4188947" cy="3979500"/>
          </a:xfrm>
          <a:prstGeom prst="rect">
            <a:avLst/>
          </a:prstGeom>
        </p:spPr>
      </p:pic>
      <p:sp>
        <p:nvSpPr>
          <p:cNvPr id="22" name="Left Brace 21">
            <a:extLst>
              <a:ext uri="{FF2B5EF4-FFF2-40B4-BE49-F238E27FC236}">
                <a16:creationId xmlns:a16="http://schemas.microsoft.com/office/drawing/2014/main" id="{C9B50CFE-3AA1-7345-BCF0-B482E1C86423}"/>
              </a:ext>
            </a:extLst>
          </p:cNvPr>
          <p:cNvSpPr/>
          <p:nvPr/>
        </p:nvSpPr>
        <p:spPr>
          <a:xfrm rot="5400000">
            <a:off x="3047269" y="4077581"/>
            <a:ext cx="279120" cy="2461250"/>
          </a:xfrm>
          <a:prstGeom prst="leftBrace">
            <a:avLst>
              <a:gd name="adj1" fmla="val 47184"/>
              <a:gd name="adj2" fmla="val 49063"/>
            </a:avLst>
          </a:prstGeom>
          <a:ln w="34925">
            <a:solidFill>
              <a:srgbClr val="01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70363419-776B-3746-A503-F430EABAF52F}"/>
              </a:ext>
            </a:extLst>
          </p:cNvPr>
          <p:cNvSpPr txBox="1"/>
          <p:nvPr/>
        </p:nvSpPr>
        <p:spPr>
          <a:xfrm>
            <a:off x="1956204" y="4165115"/>
            <a:ext cx="2461250" cy="1015663"/>
          </a:xfrm>
          <a:prstGeom prst="rect">
            <a:avLst/>
          </a:prstGeom>
          <a:noFill/>
        </p:spPr>
        <p:txBody>
          <a:bodyPr wrap="square" rtlCol="0">
            <a:spAutoFit/>
          </a:bodyPr>
          <a:lstStyle/>
          <a:p>
            <a:pPr algn="ctr"/>
            <a:r>
              <a:rPr lang="en-US" sz="2000" b="1" dirty="0"/>
              <a:t>Identified 55% of would-be defaulters</a:t>
            </a:r>
          </a:p>
        </p:txBody>
      </p:sp>
      <p:sp>
        <p:nvSpPr>
          <p:cNvPr id="24" name="Left Brace 23">
            <a:extLst>
              <a:ext uri="{FF2B5EF4-FFF2-40B4-BE49-F238E27FC236}">
                <a16:creationId xmlns:a16="http://schemas.microsoft.com/office/drawing/2014/main" id="{A64F0B5D-1555-2A42-B729-F8123869D2A0}"/>
              </a:ext>
            </a:extLst>
          </p:cNvPr>
          <p:cNvSpPr/>
          <p:nvPr/>
        </p:nvSpPr>
        <p:spPr>
          <a:xfrm rot="10800000">
            <a:off x="5503792" y="2657009"/>
            <a:ext cx="313578" cy="3164242"/>
          </a:xfrm>
          <a:prstGeom prst="leftBrace">
            <a:avLst>
              <a:gd name="adj1" fmla="val 47184"/>
              <a:gd name="adj2" fmla="val 49063"/>
            </a:avLst>
          </a:prstGeom>
          <a:ln w="34925">
            <a:solidFill>
              <a:srgbClr val="01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23B5B881-140E-414E-9B79-8116F59C5BA2}"/>
              </a:ext>
            </a:extLst>
          </p:cNvPr>
          <p:cNvSpPr txBox="1"/>
          <p:nvPr/>
        </p:nvSpPr>
        <p:spPr>
          <a:xfrm>
            <a:off x="5623998" y="3678802"/>
            <a:ext cx="1562976" cy="1331621"/>
          </a:xfrm>
          <a:prstGeom prst="rect">
            <a:avLst/>
          </a:prstGeom>
          <a:noFill/>
        </p:spPr>
        <p:txBody>
          <a:bodyPr wrap="square" rtlCol="0">
            <a:spAutoFit/>
          </a:bodyPr>
          <a:lstStyle/>
          <a:p>
            <a:pPr algn="ctr"/>
            <a:r>
              <a:rPr lang="en-US" sz="2000" b="1" dirty="0"/>
              <a:t>Retained 83% of paying customers</a:t>
            </a:r>
          </a:p>
        </p:txBody>
      </p:sp>
      <p:sp>
        <p:nvSpPr>
          <p:cNvPr id="26" name="TextBox 25">
            <a:extLst>
              <a:ext uri="{FF2B5EF4-FFF2-40B4-BE49-F238E27FC236}">
                <a16:creationId xmlns:a16="http://schemas.microsoft.com/office/drawing/2014/main" id="{DC627DE5-33E3-F548-8601-6BF7F86C212E}"/>
              </a:ext>
            </a:extLst>
          </p:cNvPr>
          <p:cNvSpPr txBox="1"/>
          <p:nvPr/>
        </p:nvSpPr>
        <p:spPr>
          <a:xfrm>
            <a:off x="2155072" y="3803965"/>
            <a:ext cx="2063514" cy="369332"/>
          </a:xfrm>
          <a:prstGeom prst="rect">
            <a:avLst/>
          </a:prstGeom>
          <a:noFill/>
        </p:spPr>
        <p:txBody>
          <a:bodyPr wrap="none" rtlCol="0">
            <a:spAutoFit/>
          </a:bodyPr>
          <a:lstStyle/>
          <a:p>
            <a:r>
              <a:rPr lang="en-US" i="1" dirty="0"/>
              <a:t>(sensitivity or recall)</a:t>
            </a:r>
          </a:p>
        </p:txBody>
      </p:sp>
      <p:sp>
        <p:nvSpPr>
          <p:cNvPr id="27" name="TextBox 26">
            <a:extLst>
              <a:ext uri="{FF2B5EF4-FFF2-40B4-BE49-F238E27FC236}">
                <a16:creationId xmlns:a16="http://schemas.microsoft.com/office/drawing/2014/main" id="{5B6986EA-0772-4147-9862-13FF593706C2}"/>
              </a:ext>
            </a:extLst>
          </p:cNvPr>
          <p:cNvSpPr txBox="1"/>
          <p:nvPr/>
        </p:nvSpPr>
        <p:spPr>
          <a:xfrm>
            <a:off x="5680378" y="3309470"/>
            <a:ext cx="1245854" cy="369332"/>
          </a:xfrm>
          <a:prstGeom prst="rect">
            <a:avLst/>
          </a:prstGeom>
          <a:noFill/>
        </p:spPr>
        <p:txBody>
          <a:bodyPr wrap="none" rtlCol="0">
            <a:spAutoFit/>
          </a:bodyPr>
          <a:lstStyle/>
          <a:p>
            <a:r>
              <a:rPr lang="en-US" i="1" dirty="0"/>
              <a:t>(specificity)</a:t>
            </a:r>
          </a:p>
        </p:txBody>
      </p:sp>
      <p:sp>
        <p:nvSpPr>
          <p:cNvPr id="31" name="TextBox 30">
            <a:extLst>
              <a:ext uri="{FF2B5EF4-FFF2-40B4-BE49-F238E27FC236}">
                <a16:creationId xmlns:a16="http://schemas.microsoft.com/office/drawing/2014/main" id="{23ADB35A-3E6C-3748-8FF0-B7168996DE53}"/>
              </a:ext>
            </a:extLst>
          </p:cNvPr>
          <p:cNvSpPr txBox="1"/>
          <p:nvPr/>
        </p:nvSpPr>
        <p:spPr>
          <a:xfrm>
            <a:off x="9594761" y="6443115"/>
            <a:ext cx="1116011" cy="369332"/>
          </a:xfrm>
          <a:prstGeom prst="rect">
            <a:avLst/>
          </a:prstGeom>
          <a:noFill/>
        </p:spPr>
        <p:txBody>
          <a:bodyPr wrap="none" rtlCol="0">
            <a:spAutoFit/>
          </a:bodyPr>
          <a:lstStyle/>
          <a:p>
            <a:r>
              <a:rPr lang="en-US" dirty="0"/>
              <a:t>Speakman</a:t>
            </a:r>
          </a:p>
        </p:txBody>
      </p:sp>
    </p:spTree>
    <p:extLst>
      <p:ext uri="{BB962C8B-B14F-4D97-AF65-F5344CB8AC3E}">
        <p14:creationId xmlns:p14="http://schemas.microsoft.com/office/powerpoint/2010/main" val="222352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6" grpId="0"/>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AA9E4-E9D2-3948-BFA9-3255A075FE09}"/>
              </a:ext>
            </a:extLst>
          </p:cNvPr>
          <p:cNvSpPr>
            <a:spLocks noGrp="1"/>
          </p:cNvSpPr>
          <p:nvPr>
            <p:ph type="title"/>
          </p:nvPr>
        </p:nvSpPr>
        <p:spPr/>
        <p:txBody>
          <a:bodyPr/>
          <a:lstStyle/>
          <a:p>
            <a:r>
              <a:rPr lang="en-US" dirty="0"/>
              <a:t>Inclusive Finance</a:t>
            </a:r>
          </a:p>
        </p:txBody>
      </p:sp>
      <p:pic>
        <p:nvPicPr>
          <p:cNvPr id="12" name="Content Placeholder 11">
            <a:extLst>
              <a:ext uri="{FF2B5EF4-FFF2-40B4-BE49-F238E27FC236}">
                <a16:creationId xmlns:a16="http://schemas.microsoft.com/office/drawing/2014/main" id="{71159A61-D31E-A643-9455-DA906615D9A7}"/>
              </a:ext>
            </a:extLst>
          </p:cNvPr>
          <p:cNvPicPr>
            <a:picLocks noGrp="1" noChangeAspect="1"/>
          </p:cNvPicPr>
          <p:nvPr>
            <p:ph sz="half" idx="1"/>
          </p:nvPr>
        </p:nvPicPr>
        <p:blipFill>
          <a:blip r:embed="rId3"/>
          <a:stretch>
            <a:fillRect/>
          </a:stretch>
        </p:blipFill>
        <p:spPr>
          <a:xfrm>
            <a:off x="1429556" y="2463615"/>
            <a:ext cx="4188947" cy="3979500"/>
          </a:xfrm>
          <a:prstGeom prst="rect">
            <a:avLst/>
          </a:prstGeom>
        </p:spPr>
      </p:pic>
      <p:pic>
        <p:nvPicPr>
          <p:cNvPr id="15" name="Content Placeholder 14">
            <a:extLst>
              <a:ext uri="{FF2B5EF4-FFF2-40B4-BE49-F238E27FC236}">
                <a16:creationId xmlns:a16="http://schemas.microsoft.com/office/drawing/2014/main" id="{7B4FE413-ADD9-FD45-AF1C-800AE18703F8}"/>
              </a:ext>
            </a:extLst>
          </p:cNvPr>
          <p:cNvPicPr>
            <a:picLocks noGrp="1" noChangeAspect="1"/>
          </p:cNvPicPr>
          <p:nvPr>
            <p:ph sz="half" idx="2"/>
          </p:nvPr>
        </p:nvPicPr>
        <p:blipFill>
          <a:blip r:embed="rId4"/>
          <a:stretch>
            <a:fillRect/>
          </a:stretch>
        </p:blipFill>
        <p:spPr>
          <a:xfrm>
            <a:off x="6632620" y="2464732"/>
            <a:ext cx="4250028" cy="3980515"/>
          </a:xfrm>
          <a:prstGeom prst="rect">
            <a:avLst/>
          </a:prstGeom>
        </p:spPr>
      </p:pic>
      <p:sp>
        <p:nvSpPr>
          <p:cNvPr id="5" name="Freeform 4">
            <a:extLst>
              <a:ext uri="{FF2B5EF4-FFF2-40B4-BE49-F238E27FC236}">
                <a16:creationId xmlns:a16="http://schemas.microsoft.com/office/drawing/2014/main" id="{28A5AF41-64DA-D14E-A09E-2231DDEE2EA0}"/>
              </a:ext>
            </a:extLst>
          </p:cNvPr>
          <p:cNvSpPr/>
          <p:nvPr/>
        </p:nvSpPr>
        <p:spPr>
          <a:xfrm>
            <a:off x="9723549" y="3734873"/>
            <a:ext cx="1043189" cy="2021983"/>
          </a:xfrm>
          <a:custGeom>
            <a:avLst/>
            <a:gdLst>
              <a:gd name="connsiteX0" fmla="*/ 0 w 1273628"/>
              <a:gd name="connsiteY0" fmla="*/ 2405743 h 2438400"/>
              <a:gd name="connsiteX1" fmla="*/ 0 w 1273628"/>
              <a:gd name="connsiteY1" fmla="*/ 2405743 h 2438400"/>
              <a:gd name="connsiteX2" fmla="*/ 0 w 1273628"/>
              <a:gd name="connsiteY2" fmla="*/ 2307772 h 2438400"/>
              <a:gd name="connsiteX3" fmla="*/ 0 w 1273628"/>
              <a:gd name="connsiteY3" fmla="*/ 326572 h 2438400"/>
              <a:gd name="connsiteX4" fmla="*/ 381000 w 1273628"/>
              <a:gd name="connsiteY4" fmla="*/ 0 h 2438400"/>
              <a:gd name="connsiteX5" fmla="*/ 598714 w 1273628"/>
              <a:gd name="connsiteY5" fmla="*/ 21772 h 2438400"/>
              <a:gd name="connsiteX6" fmla="*/ 805542 w 1273628"/>
              <a:gd name="connsiteY6" fmla="*/ 315686 h 2438400"/>
              <a:gd name="connsiteX7" fmla="*/ 968828 w 1273628"/>
              <a:gd name="connsiteY7" fmla="*/ 968829 h 2438400"/>
              <a:gd name="connsiteX8" fmla="*/ 1110342 w 1273628"/>
              <a:gd name="connsiteY8" fmla="*/ 1578429 h 2438400"/>
              <a:gd name="connsiteX9" fmla="*/ 1273628 w 1273628"/>
              <a:gd name="connsiteY9" fmla="*/ 2438400 h 2438400"/>
              <a:gd name="connsiteX10" fmla="*/ 0 w 1273628"/>
              <a:gd name="connsiteY10" fmla="*/ 240574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3628" h="2438400">
                <a:moveTo>
                  <a:pt x="0" y="2405743"/>
                </a:moveTo>
                <a:lnTo>
                  <a:pt x="0" y="2405743"/>
                </a:lnTo>
                <a:lnTo>
                  <a:pt x="0" y="2307772"/>
                </a:lnTo>
                <a:lnTo>
                  <a:pt x="0" y="326572"/>
                </a:lnTo>
                <a:lnTo>
                  <a:pt x="381000" y="0"/>
                </a:lnTo>
                <a:lnTo>
                  <a:pt x="598714" y="21772"/>
                </a:lnTo>
                <a:lnTo>
                  <a:pt x="805542" y="315686"/>
                </a:lnTo>
                <a:lnTo>
                  <a:pt x="968828" y="968829"/>
                </a:lnTo>
                <a:lnTo>
                  <a:pt x="1110342" y="1578429"/>
                </a:lnTo>
                <a:lnTo>
                  <a:pt x="1273628" y="2438400"/>
                </a:lnTo>
                <a:lnTo>
                  <a:pt x="0" y="2405743"/>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a:extLst>
              <a:ext uri="{FF2B5EF4-FFF2-40B4-BE49-F238E27FC236}">
                <a16:creationId xmlns:a16="http://schemas.microsoft.com/office/drawing/2014/main" id="{F202F869-3A5D-A242-8486-43995695237D}"/>
              </a:ext>
            </a:extLst>
          </p:cNvPr>
          <p:cNvSpPr txBox="1"/>
          <p:nvPr/>
        </p:nvSpPr>
        <p:spPr>
          <a:xfrm>
            <a:off x="10810493" y="3201588"/>
            <a:ext cx="1381507" cy="1323439"/>
          </a:xfrm>
          <a:prstGeom prst="rect">
            <a:avLst/>
          </a:prstGeom>
          <a:noFill/>
        </p:spPr>
        <p:txBody>
          <a:bodyPr wrap="square" rtlCol="0">
            <a:spAutoFit/>
          </a:bodyPr>
          <a:lstStyle/>
          <a:p>
            <a:r>
              <a:rPr lang="en-US" sz="2000" dirty="0"/>
              <a:t>+1 Million customers receive credit</a:t>
            </a:r>
          </a:p>
        </p:txBody>
      </p:sp>
      <p:sp>
        <p:nvSpPr>
          <p:cNvPr id="7" name="TextBox 6">
            <a:extLst>
              <a:ext uri="{FF2B5EF4-FFF2-40B4-BE49-F238E27FC236}">
                <a16:creationId xmlns:a16="http://schemas.microsoft.com/office/drawing/2014/main" id="{407AC597-8915-694C-9B9A-254E77AFA063}"/>
              </a:ext>
            </a:extLst>
          </p:cNvPr>
          <p:cNvSpPr txBox="1"/>
          <p:nvPr/>
        </p:nvSpPr>
        <p:spPr>
          <a:xfrm>
            <a:off x="9594761" y="6443115"/>
            <a:ext cx="1116011" cy="369332"/>
          </a:xfrm>
          <a:prstGeom prst="rect">
            <a:avLst/>
          </a:prstGeom>
          <a:noFill/>
        </p:spPr>
        <p:txBody>
          <a:bodyPr wrap="none" rtlCol="0">
            <a:spAutoFit/>
          </a:bodyPr>
          <a:lstStyle/>
          <a:p>
            <a:r>
              <a:rPr lang="en-US" dirty="0"/>
              <a:t>Speakman</a:t>
            </a:r>
          </a:p>
        </p:txBody>
      </p:sp>
    </p:spTree>
    <p:extLst>
      <p:ext uri="{BB962C8B-B14F-4D97-AF65-F5344CB8AC3E}">
        <p14:creationId xmlns:p14="http://schemas.microsoft.com/office/powerpoint/2010/main" val="299306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AF25B-574D-DA47-9303-ACA0000D8D59}"/>
              </a:ext>
            </a:extLst>
          </p:cNvPr>
          <p:cNvSpPr>
            <a:spLocks noGrp="1"/>
          </p:cNvSpPr>
          <p:nvPr>
            <p:ph type="title"/>
          </p:nvPr>
        </p:nvSpPr>
        <p:spPr/>
        <p:txBody>
          <a:bodyPr/>
          <a:lstStyle/>
          <a:p>
            <a:r>
              <a:rPr lang="en-US" dirty="0"/>
              <a:t>The World’s Biggest Challenges</a:t>
            </a:r>
          </a:p>
        </p:txBody>
      </p:sp>
      <p:pic>
        <p:nvPicPr>
          <p:cNvPr id="9" name="Content Placeholder 8">
            <a:extLst>
              <a:ext uri="{FF2B5EF4-FFF2-40B4-BE49-F238E27FC236}">
                <a16:creationId xmlns:a16="http://schemas.microsoft.com/office/drawing/2014/main" id="{AEED63D4-366E-DE4E-9358-48EB31742D11}"/>
              </a:ext>
            </a:extLst>
          </p:cNvPr>
          <p:cNvPicPr>
            <a:picLocks noGrp="1" noChangeAspect="1"/>
          </p:cNvPicPr>
          <p:nvPr>
            <p:ph idx="1"/>
          </p:nvPr>
        </p:nvPicPr>
        <p:blipFill>
          <a:blip r:embed="rId3"/>
          <a:stretch>
            <a:fillRect/>
          </a:stretch>
        </p:blipFill>
        <p:spPr>
          <a:xfrm>
            <a:off x="2957316" y="2638425"/>
            <a:ext cx="6277369" cy="3101975"/>
          </a:xfrm>
        </p:spPr>
      </p:pic>
      <p:sp>
        <p:nvSpPr>
          <p:cNvPr id="3" name="TextBox 2">
            <a:extLst>
              <a:ext uri="{FF2B5EF4-FFF2-40B4-BE49-F238E27FC236}">
                <a16:creationId xmlns:a16="http://schemas.microsoft.com/office/drawing/2014/main" id="{F2C7C7F1-4E69-5A42-9FB7-95F5459FED54}"/>
              </a:ext>
            </a:extLst>
          </p:cNvPr>
          <p:cNvSpPr txBox="1"/>
          <p:nvPr/>
        </p:nvSpPr>
        <p:spPr>
          <a:xfrm>
            <a:off x="6777107" y="2394720"/>
            <a:ext cx="357790" cy="523220"/>
          </a:xfrm>
          <a:prstGeom prst="rect">
            <a:avLst/>
          </a:prstGeom>
          <a:noFill/>
        </p:spPr>
        <p:txBody>
          <a:bodyPr wrap="square" rtlCol="0">
            <a:spAutoFit/>
          </a:bodyPr>
          <a:lstStyle/>
          <a:p>
            <a:r>
              <a:rPr lang="en-US" sz="2800" dirty="0"/>
              <a:t>✓</a:t>
            </a:r>
            <a:endParaRPr lang="en-US" dirty="0"/>
          </a:p>
        </p:txBody>
      </p:sp>
      <p:sp>
        <p:nvSpPr>
          <p:cNvPr id="4" name="Frame 3">
            <a:extLst>
              <a:ext uri="{FF2B5EF4-FFF2-40B4-BE49-F238E27FC236}">
                <a16:creationId xmlns:a16="http://schemas.microsoft.com/office/drawing/2014/main" id="{D9D54237-BCE5-8045-B73D-C92B6EDCAB91}"/>
              </a:ext>
            </a:extLst>
          </p:cNvPr>
          <p:cNvSpPr/>
          <p:nvPr/>
        </p:nvSpPr>
        <p:spPr>
          <a:xfrm>
            <a:off x="6070243" y="2609621"/>
            <a:ext cx="1064654" cy="1083569"/>
          </a:xfrm>
          <a:prstGeom prst="frame">
            <a:avLst>
              <a:gd name="adj1" fmla="val 161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Frame 5">
            <a:extLst>
              <a:ext uri="{FF2B5EF4-FFF2-40B4-BE49-F238E27FC236}">
                <a16:creationId xmlns:a16="http://schemas.microsoft.com/office/drawing/2014/main" id="{5F448A5D-32E4-CC4C-B3CC-A018E2BCC1C4}"/>
              </a:ext>
            </a:extLst>
          </p:cNvPr>
          <p:cNvSpPr/>
          <p:nvPr/>
        </p:nvSpPr>
        <p:spPr>
          <a:xfrm>
            <a:off x="2957316" y="2609620"/>
            <a:ext cx="1064654" cy="1083569"/>
          </a:xfrm>
          <a:prstGeom prst="frame">
            <a:avLst>
              <a:gd name="adj1" fmla="val 161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TextBox 6">
            <a:extLst>
              <a:ext uri="{FF2B5EF4-FFF2-40B4-BE49-F238E27FC236}">
                <a16:creationId xmlns:a16="http://schemas.microsoft.com/office/drawing/2014/main" id="{58EB9E7C-DAC1-1540-BF52-94A8E6494D31}"/>
              </a:ext>
            </a:extLst>
          </p:cNvPr>
          <p:cNvSpPr txBox="1"/>
          <p:nvPr/>
        </p:nvSpPr>
        <p:spPr>
          <a:xfrm>
            <a:off x="3664180" y="2394720"/>
            <a:ext cx="357790" cy="523220"/>
          </a:xfrm>
          <a:prstGeom prst="rect">
            <a:avLst/>
          </a:prstGeom>
          <a:noFill/>
        </p:spPr>
        <p:txBody>
          <a:bodyPr wrap="square" rtlCol="0">
            <a:spAutoFit/>
          </a:bodyPr>
          <a:lstStyle/>
          <a:p>
            <a:r>
              <a:rPr lang="en-US" sz="2800" dirty="0"/>
              <a:t>✓</a:t>
            </a:r>
            <a:endParaRPr lang="en-US" dirty="0"/>
          </a:p>
        </p:txBody>
      </p:sp>
      <p:sp>
        <p:nvSpPr>
          <p:cNvPr id="8" name="Frame 7">
            <a:extLst>
              <a:ext uri="{FF2B5EF4-FFF2-40B4-BE49-F238E27FC236}">
                <a16:creationId xmlns:a16="http://schemas.microsoft.com/office/drawing/2014/main" id="{095D9234-95E4-C144-A026-C2CD358B10CB}"/>
              </a:ext>
            </a:extLst>
          </p:cNvPr>
          <p:cNvSpPr/>
          <p:nvPr/>
        </p:nvSpPr>
        <p:spPr>
          <a:xfrm>
            <a:off x="3996212" y="2617463"/>
            <a:ext cx="1064654" cy="1083569"/>
          </a:xfrm>
          <a:prstGeom prst="frame">
            <a:avLst>
              <a:gd name="adj1" fmla="val 161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TextBox 9">
            <a:extLst>
              <a:ext uri="{FF2B5EF4-FFF2-40B4-BE49-F238E27FC236}">
                <a16:creationId xmlns:a16="http://schemas.microsoft.com/office/drawing/2014/main" id="{A1AB99C7-EEAA-2641-A36A-7AFE0B94DDCA}"/>
              </a:ext>
            </a:extLst>
          </p:cNvPr>
          <p:cNvSpPr txBox="1"/>
          <p:nvPr/>
        </p:nvSpPr>
        <p:spPr>
          <a:xfrm>
            <a:off x="4728834" y="2394720"/>
            <a:ext cx="357790" cy="523220"/>
          </a:xfrm>
          <a:prstGeom prst="rect">
            <a:avLst/>
          </a:prstGeom>
          <a:noFill/>
        </p:spPr>
        <p:txBody>
          <a:bodyPr wrap="square" rtlCol="0">
            <a:spAutoFit/>
          </a:bodyPr>
          <a:lstStyle/>
          <a:p>
            <a:r>
              <a:rPr lang="en-US" sz="2800" dirty="0"/>
              <a:t>✓</a:t>
            </a:r>
            <a:endParaRPr lang="en-US" dirty="0"/>
          </a:p>
        </p:txBody>
      </p:sp>
      <p:sp>
        <p:nvSpPr>
          <p:cNvPr id="11" name="Frame 10">
            <a:extLst>
              <a:ext uri="{FF2B5EF4-FFF2-40B4-BE49-F238E27FC236}">
                <a16:creationId xmlns:a16="http://schemas.microsoft.com/office/drawing/2014/main" id="{B80256EC-92ED-9F4B-8CDE-BEFEDCCEB9BF}"/>
              </a:ext>
            </a:extLst>
          </p:cNvPr>
          <p:cNvSpPr/>
          <p:nvPr/>
        </p:nvSpPr>
        <p:spPr>
          <a:xfrm>
            <a:off x="3996212" y="3680310"/>
            <a:ext cx="1064654" cy="1059115"/>
          </a:xfrm>
          <a:prstGeom prst="frame">
            <a:avLst>
              <a:gd name="adj1" fmla="val 161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TextBox 11">
            <a:extLst>
              <a:ext uri="{FF2B5EF4-FFF2-40B4-BE49-F238E27FC236}">
                <a16:creationId xmlns:a16="http://schemas.microsoft.com/office/drawing/2014/main" id="{F9DFEA42-06D5-D549-B71F-A35C141F1685}"/>
              </a:ext>
            </a:extLst>
          </p:cNvPr>
          <p:cNvSpPr txBox="1"/>
          <p:nvPr/>
        </p:nvSpPr>
        <p:spPr>
          <a:xfrm>
            <a:off x="4728834" y="3460384"/>
            <a:ext cx="357790" cy="523220"/>
          </a:xfrm>
          <a:prstGeom prst="rect">
            <a:avLst/>
          </a:prstGeom>
          <a:noFill/>
        </p:spPr>
        <p:txBody>
          <a:bodyPr wrap="square" rtlCol="0">
            <a:spAutoFit/>
          </a:bodyPr>
          <a:lstStyle/>
          <a:p>
            <a:r>
              <a:rPr lang="en-US" sz="2800" dirty="0"/>
              <a:t>✓</a:t>
            </a:r>
            <a:endParaRPr lang="en-US" dirty="0"/>
          </a:p>
        </p:txBody>
      </p:sp>
    </p:spTree>
    <p:extLst>
      <p:ext uri="{BB962C8B-B14F-4D97-AF65-F5344CB8AC3E}">
        <p14:creationId xmlns:p14="http://schemas.microsoft.com/office/powerpoint/2010/main" val="351024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0614-A33E-3848-AB62-D7CAB0C7E7D0}"/>
              </a:ext>
            </a:extLst>
          </p:cNvPr>
          <p:cNvSpPr>
            <a:spLocks noGrp="1"/>
          </p:cNvSpPr>
          <p:nvPr>
            <p:ph type="title"/>
          </p:nvPr>
        </p:nvSpPr>
        <p:spPr/>
        <p:txBody>
          <a:bodyPr>
            <a:normAutofit/>
          </a:bodyPr>
          <a:lstStyle/>
          <a:p>
            <a:r>
              <a:rPr lang="en-US" dirty="0"/>
              <a:t>The Importance of FATE</a:t>
            </a:r>
          </a:p>
        </p:txBody>
      </p:sp>
      <p:sp>
        <p:nvSpPr>
          <p:cNvPr id="3" name="Content Placeholder 2">
            <a:extLst>
              <a:ext uri="{FF2B5EF4-FFF2-40B4-BE49-F238E27FC236}">
                <a16:creationId xmlns:a16="http://schemas.microsoft.com/office/drawing/2014/main" id="{3F78462B-8D08-AD44-80EC-3124F920C6C1}"/>
              </a:ext>
            </a:extLst>
          </p:cNvPr>
          <p:cNvSpPr>
            <a:spLocks noGrp="1"/>
          </p:cNvSpPr>
          <p:nvPr>
            <p:ph idx="1"/>
          </p:nvPr>
        </p:nvSpPr>
        <p:spPr>
          <a:xfrm>
            <a:off x="2231136" y="2638044"/>
            <a:ext cx="7729728" cy="3101983"/>
          </a:xfrm>
        </p:spPr>
        <p:txBody>
          <a:bodyPr/>
          <a:lstStyle/>
          <a:p>
            <a:r>
              <a:rPr lang="en-US" dirty="0"/>
              <a:t>Fairness,  Accountability, Transparency, and Ethics (FATE)</a:t>
            </a:r>
          </a:p>
          <a:p>
            <a:r>
              <a:rPr lang="en-US" dirty="0"/>
              <a:t>We continue to rely more and more on algorithms to decide who gets</a:t>
            </a:r>
          </a:p>
          <a:p>
            <a:pPr lvl="1"/>
            <a:r>
              <a:rPr lang="en-US" dirty="0"/>
              <a:t>hired, a loan, parole from jail, etc. </a:t>
            </a:r>
          </a:p>
          <a:p>
            <a:r>
              <a:rPr lang="en-US" dirty="0"/>
              <a:t>We have to insure that the algorithm’s decisions are not biased</a:t>
            </a:r>
          </a:p>
          <a:p>
            <a:r>
              <a:rPr lang="en-US" dirty="0"/>
              <a:t>People trust models because they “appear” to remove human bias but this does not mean they are devoid of algorithmic bias</a:t>
            </a:r>
          </a:p>
          <a:p>
            <a:pPr lvl="1"/>
            <a:r>
              <a:rPr lang="en-US" dirty="0"/>
              <a:t>The machine is learning, but we provide the textbook to teach it.</a:t>
            </a:r>
          </a:p>
        </p:txBody>
      </p:sp>
    </p:spTree>
    <p:extLst>
      <p:ext uri="{BB962C8B-B14F-4D97-AF65-F5344CB8AC3E}">
        <p14:creationId xmlns:p14="http://schemas.microsoft.com/office/powerpoint/2010/main" val="1639477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0614-A33E-3848-AB62-D7CAB0C7E7D0}"/>
              </a:ext>
            </a:extLst>
          </p:cNvPr>
          <p:cNvSpPr>
            <a:spLocks noGrp="1"/>
          </p:cNvSpPr>
          <p:nvPr>
            <p:ph type="title"/>
          </p:nvPr>
        </p:nvSpPr>
        <p:spPr/>
        <p:txBody>
          <a:bodyPr>
            <a:normAutofit/>
          </a:bodyPr>
          <a:lstStyle/>
          <a:p>
            <a:r>
              <a:rPr lang="en-US" dirty="0"/>
              <a:t>The Importance of FATE</a:t>
            </a:r>
          </a:p>
        </p:txBody>
      </p:sp>
      <p:pic>
        <p:nvPicPr>
          <p:cNvPr id="8" name="Content Placeholder 5">
            <a:extLst>
              <a:ext uri="{FF2B5EF4-FFF2-40B4-BE49-F238E27FC236}">
                <a16:creationId xmlns:a16="http://schemas.microsoft.com/office/drawing/2014/main" id="{46C73FCE-D2C8-5447-A0D9-C6041559555A}"/>
              </a:ext>
            </a:extLst>
          </p:cNvPr>
          <p:cNvPicPr>
            <a:picLocks noChangeAspect="1"/>
          </p:cNvPicPr>
          <p:nvPr/>
        </p:nvPicPr>
        <p:blipFill>
          <a:blip r:embed="rId3"/>
          <a:stretch>
            <a:fillRect/>
          </a:stretch>
        </p:blipFill>
        <p:spPr>
          <a:xfrm>
            <a:off x="723273" y="2542974"/>
            <a:ext cx="4559300" cy="3035300"/>
          </a:xfrm>
          <a:prstGeom prst="rect">
            <a:avLst/>
          </a:prstGeom>
        </p:spPr>
      </p:pic>
      <p:pic>
        <p:nvPicPr>
          <p:cNvPr id="12" name="Content Placeholder 9">
            <a:extLst>
              <a:ext uri="{FF2B5EF4-FFF2-40B4-BE49-F238E27FC236}">
                <a16:creationId xmlns:a16="http://schemas.microsoft.com/office/drawing/2014/main" id="{71A6F413-E86F-464E-8CEA-383B1A381DE3}"/>
              </a:ext>
            </a:extLst>
          </p:cNvPr>
          <p:cNvPicPr>
            <a:picLocks noChangeAspect="1"/>
          </p:cNvPicPr>
          <p:nvPr/>
        </p:nvPicPr>
        <p:blipFill>
          <a:blip r:embed="rId4"/>
          <a:stretch>
            <a:fillRect/>
          </a:stretch>
        </p:blipFill>
        <p:spPr>
          <a:xfrm>
            <a:off x="5580532" y="2542975"/>
            <a:ext cx="6074848" cy="3037424"/>
          </a:xfrm>
          <a:prstGeom prst="rect">
            <a:avLst/>
          </a:prstGeom>
        </p:spPr>
      </p:pic>
    </p:spTree>
    <p:extLst>
      <p:ext uri="{BB962C8B-B14F-4D97-AF65-F5344CB8AC3E}">
        <p14:creationId xmlns:p14="http://schemas.microsoft.com/office/powerpoint/2010/main" val="2165586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0614-A33E-3848-AB62-D7CAB0C7E7D0}"/>
              </a:ext>
            </a:extLst>
          </p:cNvPr>
          <p:cNvSpPr>
            <a:spLocks noGrp="1"/>
          </p:cNvSpPr>
          <p:nvPr>
            <p:ph type="title"/>
          </p:nvPr>
        </p:nvSpPr>
        <p:spPr/>
        <p:txBody>
          <a:bodyPr>
            <a:normAutofit/>
          </a:bodyPr>
          <a:lstStyle/>
          <a:p>
            <a:r>
              <a:rPr lang="en-US" dirty="0"/>
              <a:t>The Importance of FATE</a:t>
            </a:r>
          </a:p>
        </p:txBody>
      </p:sp>
      <p:pic>
        <p:nvPicPr>
          <p:cNvPr id="5" name="Picture 4">
            <a:extLst>
              <a:ext uri="{FF2B5EF4-FFF2-40B4-BE49-F238E27FC236}">
                <a16:creationId xmlns:a16="http://schemas.microsoft.com/office/drawing/2014/main" id="{DA2191B6-4FCC-4A43-9E5A-6ECDFD9EA10B}"/>
              </a:ext>
            </a:extLst>
          </p:cNvPr>
          <p:cNvPicPr>
            <a:picLocks noChangeAspect="1"/>
          </p:cNvPicPr>
          <p:nvPr/>
        </p:nvPicPr>
        <p:blipFill>
          <a:blip r:embed="rId3"/>
          <a:stretch>
            <a:fillRect/>
          </a:stretch>
        </p:blipFill>
        <p:spPr>
          <a:xfrm>
            <a:off x="2565400" y="2616200"/>
            <a:ext cx="7137400" cy="3454400"/>
          </a:xfrm>
          <a:prstGeom prst="rect">
            <a:avLst/>
          </a:prstGeom>
        </p:spPr>
      </p:pic>
    </p:spTree>
    <p:extLst>
      <p:ext uri="{BB962C8B-B14F-4D97-AF65-F5344CB8AC3E}">
        <p14:creationId xmlns:p14="http://schemas.microsoft.com/office/powerpoint/2010/main" val="1319773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D0A28-F1B0-574E-A36C-18AF432FB3D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1825F0E-6F6A-5748-B17D-B119EB0F9283}"/>
              </a:ext>
            </a:extLst>
          </p:cNvPr>
          <p:cNvSpPr>
            <a:spLocks noGrp="1"/>
          </p:cNvSpPr>
          <p:nvPr>
            <p:ph type="subTitle" idx="1"/>
          </p:nvPr>
        </p:nvSpPr>
        <p:spPr/>
        <p:txBody>
          <a:bodyPr/>
          <a:lstStyle/>
          <a:p>
            <a:endParaRPr lang="en-US"/>
          </a:p>
        </p:txBody>
      </p:sp>
      <p:pic>
        <p:nvPicPr>
          <p:cNvPr id="5" name="slide.url=https://youtu.be/_CdJ4oae8f4">
            <a:extLst>
              <a:ext uri="{FF2B5EF4-FFF2-40B4-BE49-F238E27FC236}">
                <a16:creationId xmlns:a16="http://schemas.microsoft.com/office/drawing/2014/main" id="{DF06FD7A-EE33-064E-BABA-249A84EF5E06}"/>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743152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CC70-2016-2049-ADA5-857E95382631}"/>
              </a:ext>
            </a:extLst>
          </p:cNvPr>
          <p:cNvSpPr>
            <a:spLocks noGrp="1"/>
          </p:cNvSpPr>
          <p:nvPr>
            <p:ph type="title"/>
          </p:nvPr>
        </p:nvSpPr>
        <p:spPr/>
        <p:txBody>
          <a:bodyPr/>
          <a:lstStyle/>
          <a:p>
            <a:r>
              <a:rPr lang="en-US" dirty="0"/>
              <a:t>What Is ML Good for?</a:t>
            </a:r>
          </a:p>
        </p:txBody>
      </p:sp>
      <p:sp>
        <p:nvSpPr>
          <p:cNvPr id="4" name="Content Placeholder 3">
            <a:extLst>
              <a:ext uri="{FF2B5EF4-FFF2-40B4-BE49-F238E27FC236}">
                <a16:creationId xmlns:a16="http://schemas.microsoft.com/office/drawing/2014/main" id="{196C7865-614B-CD43-A2E3-13795C39C2F0}"/>
              </a:ext>
            </a:extLst>
          </p:cNvPr>
          <p:cNvSpPr>
            <a:spLocks noGrp="1"/>
          </p:cNvSpPr>
          <p:nvPr>
            <p:ph idx="1"/>
          </p:nvPr>
        </p:nvSpPr>
        <p:spPr/>
        <p:txBody>
          <a:bodyPr/>
          <a:lstStyle/>
          <a:p>
            <a:r>
              <a:rPr lang="en-US" dirty="0"/>
              <a:t>Modeling Data and Learning Functions</a:t>
            </a:r>
          </a:p>
          <a:p>
            <a:pPr lvl="1"/>
            <a:r>
              <a:rPr lang="en-US" dirty="0"/>
              <a:t>Prediction/Classification</a:t>
            </a:r>
          </a:p>
          <a:p>
            <a:pPr lvl="1"/>
            <a:r>
              <a:rPr lang="en-US" dirty="0"/>
              <a:t>Grouping Data</a:t>
            </a:r>
          </a:p>
          <a:p>
            <a:pPr lvl="1"/>
            <a:r>
              <a:rPr lang="en-US" dirty="0"/>
              <a:t>Uncovering Correlations and Patterns</a:t>
            </a:r>
          </a:p>
        </p:txBody>
      </p:sp>
    </p:spTree>
    <p:extLst>
      <p:ext uri="{BB962C8B-B14F-4D97-AF65-F5344CB8AC3E}">
        <p14:creationId xmlns:p14="http://schemas.microsoft.com/office/powerpoint/2010/main" val="3261547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0614-A33E-3848-AB62-D7CAB0C7E7D0}"/>
              </a:ext>
            </a:extLst>
          </p:cNvPr>
          <p:cNvSpPr>
            <a:spLocks noGrp="1"/>
          </p:cNvSpPr>
          <p:nvPr>
            <p:ph type="title"/>
          </p:nvPr>
        </p:nvSpPr>
        <p:spPr/>
        <p:txBody>
          <a:bodyPr>
            <a:normAutofit/>
          </a:bodyPr>
          <a:lstStyle/>
          <a:p>
            <a:r>
              <a:rPr lang="en-US" dirty="0"/>
              <a:t>The Importance of FATE</a:t>
            </a:r>
          </a:p>
        </p:txBody>
      </p:sp>
      <p:pic>
        <p:nvPicPr>
          <p:cNvPr id="1025" name="Picture 1" descr="page8image2768">
            <a:extLst>
              <a:ext uri="{FF2B5EF4-FFF2-40B4-BE49-F238E27FC236}">
                <a16:creationId xmlns:a16="http://schemas.microsoft.com/office/drawing/2014/main" id="{EB3FB884-3810-BA48-B2EF-2F5C75871A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98298" y="2638425"/>
            <a:ext cx="3395405" cy="310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990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0614-A33E-3848-AB62-D7CAB0C7E7D0}"/>
              </a:ext>
            </a:extLst>
          </p:cNvPr>
          <p:cNvSpPr>
            <a:spLocks noGrp="1"/>
          </p:cNvSpPr>
          <p:nvPr>
            <p:ph type="title"/>
          </p:nvPr>
        </p:nvSpPr>
        <p:spPr/>
        <p:txBody>
          <a:bodyPr>
            <a:normAutofit/>
          </a:bodyPr>
          <a:lstStyle/>
          <a:p>
            <a:r>
              <a:rPr lang="en-US" dirty="0"/>
              <a:t>The Importance of FATE</a:t>
            </a:r>
          </a:p>
        </p:txBody>
      </p:sp>
      <p:pic>
        <p:nvPicPr>
          <p:cNvPr id="6" name="Picture 5">
            <a:extLst>
              <a:ext uri="{FF2B5EF4-FFF2-40B4-BE49-F238E27FC236}">
                <a16:creationId xmlns:a16="http://schemas.microsoft.com/office/drawing/2014/main" id="{6219ADBD-21C0-A24C-95A5-989EC6DC5DC4}"/>
              </a:ext>
            </a:extLst>
          </p:cNvPr>
          <p:cNvPicPr>
            <a:picLocks noChangeAspect="1"/>
          </p:cNvPicPr>
          <p:nvPr/>
        </p:nvPicPr>
        <p:blipFill>
          <a:blip r:embed="rId3"/>
          <a:stretch>
            <a:fillRect/>
          </a:stretch>
        </p:blipFill>
        <p:spPr>
          <a:xfrm>
            <a:off x="3906144" y="2229795"/>
            <a:ext cx="4455911" cy="4525173"/>
          </a:xfrm>
          <a:prstGeom prst="rect">
            <a:avLst/>
          </a:prstGeom>
        </p:spPr>
      </p:pic>
      <p:pic>
        <p:nvPicPr>
          <p:cNvPr id="11" name="Picture 10">
            <a:extLst>
              <a:ext uri="{FF2B5EF4-FFF2-40B4-BE49-F238E27FC236}">
                <a16:creationId xmlns:a16="http://schemas.microsoft.com/office/drawing/2014/main" id="{04C8DD50-3080-DA4B-8362-5BBF405E97D6}"/>
              </a:ext>
            </a:extLst>
          </p:cNvPr>
          <p:cNvPicPr>
            <a:picLocks noChangeAspect="1"/>
          </p:cNvPicPr>
          <p:nvPr/>
        </p:nvPicPr>
        <p:blipFill>
          <a:blip r:embed="rId4"/>
          <a:stretch>
            <a:fillRect/>
          </a:stretch>
        </p:blipFill>
        <p:spPr>
          <a:xfrm>
            <a:off x="3953840" y="2653050"/>
            <a:ext cx="4382458" cy="3309909"/>
          </a:xfrm>
          <a:prstGeom prst="rect">
            <a:avLst/>
          </a:prstGeom>
        </p:spPr>
      </p:pic>
    </p:spTree>
    <p:extLst>
      <p:ext uri="{BB962C8B-B14F-4D97-AF65-F5344CB8AC3E}">
        <p14:creationId xmlns:p14="http://schemas.microsoft.com/office/powerpoint/2010/main" val="320466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386F6-16A8-6D43-987F-5C9E3D81EF0B}"/>
              </a:ext>
            </a:extLst>
          </p:cNvPr>
          <p:cNvSpPr>
            <a:spLocks noGrp="1"/>
          </p:cNvSpPr>
          <p:nvPr>
            <p:ph type="title"/>
          </p:nvPr>
        </p:nvSpPr>
        <p:spPr/>
        <p:txBody>
          <a:bodyPr/>
          <a:lstStyle/>
          <a:p>
            <a:r>
              <a:rPr lang="en-US" dirty="0"/>
              <a:t>Prediction For Policy</a:t>
            </a:r>
          </a:p>
        </p:txBody>
      </p:sp>
      <p:sp>
        <p:nvSpPr>
          <p:cNvPr id="3" name="Text Placeholder 2">
            <a:extLst>
              <a:ext uri="{FF2B5EF4-FFF2-40B4-BE49-F238E27FC236}">
                <a16:creationId xmlns:a16="http://schemas.microsoft.com/office/drawing/2014/main" id="{44206B57-D049-1041-B21D-FFB9C2BEF932}"/>
              </a:ext>
            </a:extLst>
          </p:cNvPr>
          <p:cNvSpPr>
            <a:spLocks noGrp="1"/>
          </p:cNvSpPr>
          <p:nvPr>
            <p:ph type="body" idx="1"/>
          </p:nvPr>
        </p:nvSpPr>
        <p:spPr/>
        <p:txBody>
          <a:bodyPr/>
          <a:lstStyle/>
          <a:p>
            <a:r>
              <a:rPr lang="en-US" b="1" dirty="0"/>
              <a:t>Observation 1: </a:t>
            </a:r>
            <a:r>
              <a:rPr lang="en-US" dirty="0"/>
              <a:t>Sometimes correlation is valuable on its own</a:t>
            </a:r>
          </a:p>
        </p:txBody>
      </p:sp>
    </p:spTree>
    <p:extLst>
      <p:ext uri="{BB962C8B-B14F-4D97-AF65-F5344CB8AC3E}">
        <p14:creationId xmlns:p14="http://schemas.microsoft.com/office/powerpoint/2010/main" val="25090732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6FD3-2C45-9E48-949B-0070A3E447C6}"/>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AC587028-E853-7E40-9A24-38B10CBBEE62}"/>
              </a:ext>
            </a:extLst>
          </p:cNvPr>
          <p:cNvSpPr txBox="1">
            <a:spLocks noGrp="1"/>
          </p:cNvSpPr>
          <p:nvPr>
            <p:ph idx="1"/>
          </p:nvPr>
        </p:nvSpPr>
        <p:spPr>
          <a:xfrm>
            <a:off x="2231136" y="2638044"/>
            <a:ext cx="7729728" cy="4206280"/>
          </a:xfrm>
          <a:prstGeom prst="rect">
            <a:avLst/>
          </a:prstGeom>
          <a:noFill/>
        </p:spPr>
        <p:txBody>
          <a:bodyPr wrap="square" rtlCol="0">
            <a:spAutoFit/>
          </a:bodyPr>
          <a:lstStyle/>
          <a:p>
            <a:r>
              <a:rPr lang="en-US" dirty="0" err="1"/>
              <a:t>Sima</a:t>
            </a:r>
            <a:r>
              <a:rPr lang="en-US" dirty="0"/>
              <a:t> </a:t>
            </a:r>
            <a:r>
              <a:rPr lang="en-US" dirty="0" err="1"/>
              <a:t>Sajjadiani</a:t>
            </a:r>
            <a:r>
              <a:rPr lang="en-US" dirty="0"/>
              <a:t>, Aaron J. Sojourner, John D. </a:t>
            </a:r>
            <a:r>
              <a:rPr lang="en-US" dirty="0" err="1"/>
              <a:t>Kammeyer</a:t>
            </a:r>
            <a:r>
              <a:rPr lang="en-US" dirty="0"/>
              <a:t>-Mueller &amp; Elton </a:t>
            </a:r>
            <a:r>
              <a:rPr lang="en-US" dirty="0" err="1"/>
              <a:t>Mykerezi</a:t>
            </a:r>
            <a:r>
              <a:rPr lang="en-US" dirty="0"/>
              <a:t>. (2018). Using Machine Learning to Translate Applicant Work History into Predictors of Performance and Turnover. </a:t>
            </a:r>
            <a:r>
              <a:rPr lang="en-US" b="1" dirty="0"/>
              <a:t> </a:t>
            </a:r>
            <a:r>
              <a:rPr lang="en-US" dirty="0"/>
              <a:t>Working Paper.</a:t>
            </a:r>
          </a:p>
          <a:p>
            <a:r>
              <a:rPr lang="en-US" dirty="0"/>
              <a:t> Jean, N., Burke, M., </a:t>
            </a:r>
            <a:r>
              <a:rPr lang="en-US" dirty="0" err="1"/>
              <a:t>Xie</a:t>
            </a:r>
            <a:r>
              <a:rPr lang="en-US" dirty="0"/>
              <a:t>, M., Davis, W. M., Lobell, D. B., &amp; </a:t>
            </a:r>
            <a:r>
              <a:rPr lang="en-US" dirty="0" err="1"/>
              <a:t>Ermon</a:t>
            </a:r>
            <a:r>
              <a:rPr lang="en-US" dirty="0"/>
              <a:t>, S. (2016). Combining satellite imagery and machine learning to predict poverty. </a:t>
            </a:r>
            <a:r>
              <a:rPr lang="en-US" i="1" dirty="0"/>
              <a:t>Science</a:t>
            </a:r>
            <a:r>
              <a:rPr lang="en-US" dirty="0"/>
              <a:t>, </a:t>
            </a:r>
            <a:r>
              <a:rPr lang="en-US" i="1" dirty="0"/>
              <a:t>353</a:t>
            </a:r>
            <a:r>
              <a:rPr lang="en-US" dirty="0"/>
              <a:t>(6301), 790–794. </a:t>
            </a:r>
            <a:r>
              <a:rPr lang="en-US" dirty="0">
                <a:hlinkClick r:id="rId3"/>
              </a:rPr>
              <a:t>http://doi.org/10.1126/science.aaf7894</a:t>
            </a:r>
            <a:endParaRPr lang="en-US" dirty="0"/>
          </a:p>
          <a:p>
            <a:r>
              <a:rPr lang="en-US" dirty="0"/>
              <a:t>Boris </a:t>
            </a:r>
            <a:r>
              <a:rPr lang="en-US" dirty="0" err="1"/>
              <a:t>Babenko</a:t>
            </a:r>
            <a:r>
              <a:rPr lang="en-US" dirty="0"/>
              <a:t>, Jonathan Hersh, David Newhouse, Anusha Ramakrishnan, Tom Swartz. (2017).. Poverty Mapping Using Convolutional Neural Networks Trained on High and Medium Resolution Satellite Images, With an Application in Mexico. </a:t>
            </a:r>
            <a:r>
              <a:rPr lang="en-US" dirty="0" err="1"/>
              <a:t>arXiv.org</a:t>
            </a:r>
            <a:r>
              <a:rPr lang="en-US" dirty="0"/>
              <a:t>.</a:t>
            </a:r>
          </a:p>
          <a:p>
            <a:r>
              <a:rPr lang="en-US" dirty="0" err="1"/>
              <a:t>Blumenstock</a:t>
            </a:r>
            <a:r>
              <a:rPr lang="en-US" dirty="0"/>
              <a:t>, JE, </a:t>
            </a:r>
            <a:r>
              <a:rPr lang="en-US" dirty="0" err="1"/>
              <a:t>Cadamuro</a:t>
            </a:r>
            <a:r>
              <a:rPr lang="en-US" dirty="0"/>
              <a:t>, G, On, R (2015). Predicting Poverty and Wealth from Mobile Phone Metadata, Science, 350(6264), 1073-1076.</a:t>
            </a:r>
          </a:p>
          <a:p>
            <a:endParaRPr lang="en-US" dirty="0"/>
          </a:p>
        </p:txBody>
      </p:sp>
    </p:spTree>
    <p:extLst>
      <p:ext uri="{BB962C8B-B14F-4D97-AF65-F5344CB8AC3E}">
        <p14:creationId xmlns:p14="http://schemas.microsoft.com/office/powerpoint/2010/main" val="10370397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6FD3-2C45-9E48-949B-0070A3E447C6}"/>
              </a:ext>
            </a:extLst>
          </p:cNvPr>
          <p:cNvSpPr>
            <a:spLocks noGrp="1"/>
          </p:cNvSpPr>
          <p:nvPr>
            <p:ph type="title"/>
          </p:nvPr>
        </p:nvSpPr>
        <p:spPr/>
        <p:txBody>
          <a:bodyPr/>
          <a:lstStyle/>
          <a:p>
            <a:r>
              <a:rPr lang="en-US" dirty="0"/>
              <a:t>Videos to Watch</a:t>
            </a:r>
          </a:p>
        </p:txBody>
      </p:sp>
      <p:sp>
        <p:nvSpPr>
          <p:cNvPr id="4" name="Content Placeholder 3">
            <a:extLst>
              <a:ext uri="{FF2B5EF4-FFF2-40B4-BE49-F238E27FC236}">
                <a16:creationId xmlns:a16="http://schemas.microsoft.com/office/drawing/2014/main" id="{AC587028-E853-7E40-9A24-38B10CBBEE62}"/>
              </a:ext>
            </a:extLst>
          </p:cNvPr>
          <p:cNvSpPr txBox="1">
            <a:spLocks noGrp="1"/>
          </p:cNvSpPr>
          <p:nvPr>
            <p:ph idx="1"/>
          </p:nvPr>
        </p:nvSpPr>
        <p:spPr>
          <a:xfrm>
            <a:off x="2231136" y="2638044"/>
            <a:ext cx="7729728" cy="1523494"/>
          </a:xfrm>
          <a:prstGeom prst="rect">
            <a:avLst/>
          </a:prstGeom>
          <a:noFill/>
        </p:spPr>
        <p:txBody>
          <a:bodyPr wrap="square" rtlCol="0">
            <a:spAutoFit/>
          </a:bodyPr>
          <a:lstStyle/>
          <a:p>
            <a:r>
              <a:rPr lang="en-US" dirty="0"/>
              <a:t>ML and Policy (</a:t>
            </a:r>
            <a:r>
              <a:rPr lang="en-US" dirty="0" err="1"/>
              <a:t>Sendhil</a:t>
            </a:r>
            <a:r>
              <a:rPr lang="en-US"/>
              <a:t> Mullainathan)</a:t>
            </a:r>
            <a:endParaRPr lang="en-US" dirty="0"/>
          </a:p>
          <a:p>
            <a:pPr lvl="1"/>
            <a:r>
              <a:rPr lang="en-US" dirty="0"/>
              <a:t>https://</a:t>
            </a:r>
            <a:r>
              <a:rPr lang="en-US" dirty="0" err="1"/>
              <a:t>youtu.be</a:t>
            </a:r>
            <a:r>
              <a:rPr lang="en-US" dirty="0"/>
              <a:t>/W7izsrYGhdU </a:t>
            </a:r>
          </a:p>
          <a:p>
            <a:r>
              <a:rPr lang="en-US" dirty="0"/>
              <a:t>Bias in ML (Kate Crawford)</a:t>
            </a:r>
          </a:p>
          <a:p>
            <a:pPr lvl="1"/>
            <a:r>
              <a:rPr lang="en-US" dirty="0"/>
              <a:t>https://</a:t>
            </a:r>
            <a:r>
              <a:rPr lang="en-US" dirty="0" err="1"/>
              <a:t>youtu.be</a:t>
            </a:r>
            <a:r>
              <a:rPr lang="en-US" dirty="0"/>
              <a:t>/</a:t>
            </a:r>
            <a:r>
              <a:rPr lang="en-US" dirty="0" err="1"/>
              <a:t>fMym_BKWQzk</a:t>
            </a:r>
            <a:endParaRPr lang="en-US" dirty="0"/>
          </a:p>
        </p:txBody>
      </p:sp>
    </p:spTree>
    <p:extLst>
      <p:ext uri="{BB962C8B-B14F-4D97-AF65-F5344CB8AC3E}">
        <p14:creationId xmlns:p14="http://schemas.microsoft.com/office/powerpoint/2010/main" val="481901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CC70-2016-2049-ADA5-857E95382631}"/>
              </a:ext>
            </a:extLst>
          </p:cNvPr>
          <p:cNvSpPr>
            <a:spLocks noGrp="1"/>
          </p:cNvSpPr>
          <p:nvPr>
            <p:ph type="title"/>
          </p:nvPr>
        </p:nvSpPr>
        <p:spPr/>
        <p:txBody>
          <a:bodyPr/>
          <a:lstStyle/>
          <a:p>
            <a:r>
              <a:rPr lang="en-US" dirty="0"/>
              <a:t>What Is Public policy?</a:t>
            </a:r>
          </a:p>
        </p:txBody>
      </p:sp>
      <p:pic>
        <p:nvPicPr>
          <p:cNvPr id="7" name="Content Placeholder 6">
            <a:extLst>
              <a:ext uri="{FF2B5EF4-FFF2-40B4-BE49-F238E27FC236}">
                <a16:creationId xmlns:a16="http://schemas.microsoft.com/office/drawing/2014/main" id="{268EF841-142E-2649-BE02-3F015CD56EA3}"/>
              </a:ext>
            </a:extLst>
          </p:cNvPr>
          <p:cNvPicPr>
            <a:picLocks noGrp="1" noChangeAspect="1"/>
          </p:cNvPicPr>
          <p:nvPr>
            <p:ph idx="1"/>
          </p:nvPr>
        </p:nvPicPr>
        <p:blipFill>
          <a:blip r:embed="rId3"/>
          <a:stretch>
            <a:fillRect/>
          </a:stretch>
        </p:blipFill>
        <p:spPr>
          <a:xfrm>
            <a:off x="4171950" y="3135312"/>
            <a:ext cx="3848100" cy="2108200"/>
          </a:xfrm>
        </p:spPr>
      </p:pic>
    </p:spTree>
    <p:extLst>
      <p:ext uri="{BB962C8B-B14F-4D97-AF65-F5344CB8AC3E}">
        <p14:creationId xmlns:p14="http://schemas.microsoft.com/office/powerpoint/2010/main" val="142391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CC70-2016-2049-ADA5-857E95382631}"/>
              </a:ext>
            </a:extLst>
          </p:cNvPr>
          <p:cNvSpPr>
            <a:spLocks noGrp="1"/>
          </p:cNvSpPr>
          <p:nvPr>
            <p:ph type="title"/>
          </p:nvPr>
        </p:nvSpPr>
        <p:spPr/>
        <p:txBody>
          <a:bodyPr/>
          <a:lstStyle/>
          <a:p>
            <a:r>
              <a:rPr lang="en-US" dirty="0"/>
              <a:t>What Is Public policy?</a:t>
            </a:r>
          </a:p>
        </p:txBody>
      </p:sp>
      <p:sp>
        <p:nvSpPr>
          <p:cNvPr id="3" name="Content Placeholder 2">
            <a:extLst>
              <a:ext uri="{FF2B5EF4-FFF2-40B4-BE49-F238E27FC236}">
                <a16:creationId xmlns:a16="http://schemas.microsoft.com/office/drawing/2014/main" id="{500FAABD-BB05-414A-A745-7A7981F843BB}"/>
              </a:ext>
            </a:extLst>
          </p:cNvPr>
          <p:cNvSpPr>
            <a:spLocks noGrp="1"/>
          </p:cNvSpPr>
          <p:nvPr>
            <p:ph idx="1"/>
          </p:nvPr>
        </p:nvSpPr>
        <p:spPr/>
        <p:txBody>
          <a:bodyPr>
            <a:normAutofit/>
          </a:bodyPr>
          <a:lstStyle/>
          <a:p>
            <a:r>
              <a:rPr lang="en-US" b="1" dirty="0"/>
              <a:t>Public Policy (PP)</a:t>
            </a:r>
            <a:r>
              <a:rPr lang="en-US" dirty="0"/>
              <a:t> is the means by which a government maintains order or addresses the needs of its citizens</a:t>
            </a:r>
          </a:p>
          <a:p>
            <a:r>
              <a:rPr lang="en-US" dirty="0"/>
              <a:t>A related concept is </a:t>
            </a:r>
            <a:r>
              <a:rPr lang="en-US" b="1" dirty="0"/>
              <a:t>Economics (Econ) which is the study of</a:t>
            </a:r>
          </a:p>
          <a:p>
            <a:pPr lvl="1"/>
            <a:r>
              <a:rPr lang="en-US" dirty="0"/>
              <a:t>Scarcity, how people use resources and respond to incentives, and decision making</a:t>
            </a:r>
          </a:p>
          <a:p>
            <a:pPr lvl="1"/>
            <a:r>
              <a:rPr lang="en-US" dirty="0"/>
              <a:t>Agents making (“optimal”) decisions, given an objective function, under constraints</a:t>
            </a:r>
          </a:p>
          <a:p>
            <a:pPr lvl="1"/>
            <a:endParaRPr lang="en-US" dirty="0"/>
          </a:p>
          <a:p>
            <a:pPr lvl="1"/>
            <a:endParaRPr lang="en-US" dirty="0"/>
          </a:p>
          <a:p>
            <a:pPr lvl="2"/>
            <a:endParaRPr lang="en-US" dirty="0"/>
          </a:p>
        </p:txBody>
      </p:sp>
    </p:spTree>
    <p:extLst>
      <p:ext uri="{BB962C8B-B14F-4D97-AF65-F5344CB8AC3E}">
        <p14:creationId xmlns:p14="http://schemas.microsoft.com/office/powerpoint/2010/main" val="2782048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CC70-2016-2049-ADA5-857E95382631}"/>
              </a:ext>
            </a:extLst>
          </p:cNvPr>
          <p:cNvSpPr>
            <a:spLocks noGrp="1"/>
          </p:cNvSpPr>
          <p:nvPr>
            <p:ph type="title"/>
          </p:nvPr>
        </p:nvSpPr>
        <p:spPr/>
        <p:txBody>
          <a:bodyPr/>
          <a:lstStyle/>
          <a:p>
            <a:r>
              <a:rPr lang="en-US" dirty="0"/>
              <a:t>are These Two Even related?</a:t>
            </a:r>
          </a:p>
        </p:txBody>
      </p:sp>
      <p:sp>
        <p:nvSpPr>
          <p:cNvPr id="3" name="Content Placeholder 2">
            <a:extLst>
              <a:ext uri="{FF2B5EF4-FFF2-40B4-BE49-F238E27FC236}">
                <a16:creationId xmlns:a16="http://schemas.microsoft.com/office/drawing/2014/main" id="{500FAABD-BB05-414A-A745-7A7981F843BB}"/>
              </a:ext>
            </a:extLst>
          </p:cNvPr>
          <p:cNvSpPr>
            <a:spLocks noGrp="1"/>
          </p:cNvSpPr>
          <p:nvPr>
            <p:ph idx="1"/>
          </p:nvPr>
        </p:nvSpPr>
        <p:spPr/>
        <p:txBody>
          <a:bodyPr>
            <a:normAutofit/>
          </a:bodyPr>
          <a:lstStyle/>
          <a:p>
            <a:r>
              <a:rPr lang="en-US" b="1" dirty="0"/>
              <a:t>Public Policy </a:t>
            </a:r>
            <a:r>
              <a:rPr lang="en-US" dirty="0"/>
              <a:t>has traditionally placed emphasis on the understanding and explanation of (causal) relationships</a:t>
            </a:r>
          </a:p>
          <a:p>
            <a:pPr lvl="1"/>
            <a:r>
              <a:rPr lang="en-US" dirty="0"/>
              <a:t>With the usual (active) goal to make beneficial policy decisions</a:t>
            </a:r>
          </a:p>
          <a:p>
            <a:r>
              <a:rPr lang="en-US" b="1" dirty="0"/>
              <a:t>Machine Learning </a:t>
            </a:r>
            <a:r>
              <a:rPr lang="en-US" dirty="0"/>
              <a:t>has traditionally placed emphasis on discovering patterns of (correlational) relationships</a:t>
            </a:r>
          </a:p>
          <a:p>
            <a:pPr lvl="1"/>
            <a:r>
              <a:rPr lang="en-US" dirty="0"/>
              <a:t>With the usual (passive) goal of providing an estimate of some target outcome</a:t>
            </a:r>
            <a:endParaRPr lang="en-US" i="1"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26509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CC70-2016-2049-ADA5-857E95382631}"/>
              </a:ext>
            </a:extLst>
          </p:cNvPr>
          <p:cNvSpPr>
            <a:spLocks noGrp="1"/>
          </p:cNvSpPr>
          <p:nvPr>
            <p:ph type="title"/>
          </p:nvPr>
        </p:nvSpPr>
        <p:spPr/>
        <p:txBody>
          <a:bodyPr/>
          <a:lstStyle/>
          <a:p>
            <a:r>
              <a:rPr lang="en-US" dirty="0"/>
              <a:t>are These Two Even related?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0FAABD-BB05-414A-A745-7A7981F843BB}"/>
                  </a:ext>
                </a:extLst>
              </p:cNvPr>
              <p:cNvSpPr>
                <a:spLocks noGrp="1"/>
              </p:cNvSpPr>
              <p:nvPr>
                <p:ph idx="1"/>
              </p:nvPr>
            </p:nvSpPr>
            <p:spPr>
              <a:xfrm>
                <a:off x="2231136" y="2638043"/>
                <a:ext cx="7729728" cy="4219957"/>
              </a:xfrm>
            </p:spPr>
            <p:txBody>
              <a:bodyPr>
                <a:normAutofit fontScale="85000" lnSpcReduction="20000"/>
              </a:bodyPr>
              <a:lstStyle/>
              <a:p>
                <a:r>
                  <a:rPr lang="en-US" dirty="0"/>
                  <a:t>ML and Policy questions both begin with some notion of  </a:t>
                </a:r>
                <a14:m>
                  <m:oMath xmlns:m="http://schemas.openxmlformats.org/officeDocument/2006/math">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e>
                    </m:d>
                    <m:r>
                      <a:rPr lang="en-US" i="1">
                        <a:latin typeface="Cambria Math" panose="02040503050406030204" pitchFamily="18" charset="0"/>
                        <a:ea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ϵ</m:t>
                    </m:r>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r>
                      <a:rPr lang="en-US" i="1">
                        <a:latin typeface="Cambria Math" panose="02040503050406030204" pitchFamily="18" charset="0"/>
                        <a:ea typeface="Cambria Math" panose="02040503050406030204" pitchFamily="18" charset="0"/>
                      </a:rPr>
                      <m:t>𝑌</m:t>
                    </m:r>
                  </m:oMath>
                </a14:m>
                <a:r>
                  <a:rPr lang="en-US" dirty="0">
                    <a:ea typeface="Cambria Math" panose="02040503050406030204" pitchFamily="18" charset="0"/>
                  </a:rPr>
                  <a:t> is an outcome variable (GPA), </a:t>
                </a:r>
                <a14:m>
                  <m:oMath xmlns:m="http://schemas.openxmlformats.org/officeDocument/2006/math">
                    <m:r>
                      <a:rPr lang="en-US" b="0" i="1" smtClean="0">
                        <a:latin typeface="Cambria Math" panose="02040503050406030204" pitchFamily="18" charset="0"/>
                        <a:ea typeface="Cambria Math" panose="02040503050406030204" pitchFamily="18" charset="0"/>
                      </a:rPr>
                      <m:t>𝑋</m:t>
                    </m:r>
                  </m:oMath>
                </a14:m>
                <a:r>
                  <a:rPr lang="en-US" dirty="0">
                    <a:ea typeface="Cambria Math" panose="02040503050406030204" pitchFamily="18" charset="0"/>
                  </a:rPr>
                  <a:t> is an input variable (Tutoring Program), </a:t>
                </a:r>
                <a14:m>
                  <m:oMath xmlns:m="http://schemas.openxmlformats.org/officeDocument/2006/math">
                    <m:r>
                      <m:rPr>
                        <m:sty m:val="p"/>
                      </m:rPr>
                      <a:rPr lang="en-US" i="1">
                        <a:latin typeface="Cambria Math" panose="02040503050406030204" pitchFamily="18" charset="0"/>
                        <a:ea typeface="Cambria Math" panose="02040503050406030204" pitchFamily="18" charset="0"/>
                      </a:rPr>
                      <m:t>ϵ</m:t>
                    </m:r>
                  </m:oMath>
                </a14:m>
                <a:r>
                  <a:rPr lang="en-US" dirty="0">
                    <a:ea typeface="Cambria Math" panose="02040503050406030204" pitchFamily="18" charset="0"/>
                  </a:rPr>
                  <a:t> is just random noise</a:t>
                </a:r>
              </a:p>
              <a:p>
                <a:pPr lvl="1"/>
                <a:r>
                  <a:rPr lang="en-US" dirty="0">
                    <a:ea typeface="Cambria Math" panose="02040503050406030204" pitchFamily="18" charset="0"/>
                  </a:rPr>
                  <a:t>There exist a relationship (measure by </a:t>
                </a:r>
                <a14:m>
                  <m:oMath xmlns:m="http://schemas.openxmlformats.org/officeDocument/2006/math">
                    <m:r>
                      <a:rPr lang="en-US" i="1">
                        <a:latin typeface="Cambria Math" panose="02040503050406030204" pitchFamily="18" charset="0"/>
                        <a:ea typeface="Cambria Math" panose="02040503050406030204" pitchFamily="18" charset="0"/>
                      </a:rPr>
                      <m:t>𝑓</m:t>
                    </m:r>
                  </m:oMath>
                </a14:m>
                <a:r>
                  <a:rPr lang="en-US" dirty="0">
                    <a:ea typeface="Cambria Math" panose="02040503050406030204" pitchFamily="18" charset="0"/>
                  </a:rPr>
                  <a:t>) between </a:t>
                </a:r>
                <a14:m>
                  <m:oMath xmlns:m="http://schemas.openxmlformats.org/officeDocument/2006/math">
                    <m:r>
                      <a:rPr lang="en-US" i="1">
                        <a:latin typeface="Cambria Math" panose="02040503050406030204" pitchFamily="18" charset="0"/>
                        <a:ea typeface="Cambria Math" panose="02040503050406030204" pitchFamily="18" charset="0"/>
                      </a:rPr>
                      <m:t>𝑋</m:t>
                    </m:r>
                  </m:oMath>
                </a14:m>
                <a:r>
                  <a:rPr lang="en-US" dirty="0">
                    <a:ea typeface="Cambria Math" panose="02040503050406030204" pitchFamily="18" charset="0"/>
                  </a:rPr>
                  <a:t> and </a:t>
                </a:r>
                <a14:m>
                  <m:oMath xmlns:m="http://schemas.openxmlformats.org/officeDocument/2006/math">
                    <m:r>
                      <a:rPr lang="en-US" i="1">
                        <a:latin typeface="Cambria Math" panose="02040503050406030204" pitchFamily="18" charset="0"/>
                        <a:ea typeface="Cambria Math" panose="02040503050406030204" pitchFamily="18" charset="0"/>
                      </a:rPr>
                      <m:t>𝑌</m:t>
                    </m:r>
                  </m:oMath>
                </a14:m>
                <a:r>
                  <a:rPr lang="en-US" dirty="0">
                    <a:ea typeface="Cambria Math" panose="02040503050406030204" pitchFamily="18" charset="0"/>
                  </a:rPr>
                  <a:t>, that we want to estimate “well” </a:t>
                </a:r>
                <a14:m>
                  <m:oMath xmlns:m="http://schemas.openxmlformats.org/officeDocument/2006/math">
                    <m:d>
                      <m:dPr>
                        <m:ctrlPr>
                          <a:rPr lang="en-US" b="0" i="1" dirty="0" smtClean="0">
                            <a:latin typeface="Cambria Math" panose="02040503050406030204" pitchFamily="18" charset="0"/>
                            <a:ea typeface="Cambria Math" panose="02040503050406030204" pitchFamily="18" charset="0"/>
                          </a:rPr>
                        </m:ctrlPr>
                      </m:dPr>
                      <m:e>
                        <m:acc>
                          <m:accPr>
                            <m:chr m:val="̂"/>
                            <m:ctrlPr>
                              <a:rPr lang="en-US" i="1" dirty="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𝑓</m:t>
                            </m:r>
                          </m:e>
                        </m:acc>
                      </m:e>
                    </m:d>
                  </m:oMath>
                </a14:m>
                <a:endParaRPr lang="en-US" i="1" dirty="0">
                  <a:latin typeface="Cambria Math" panose="02040503050406030204" pitchFamily="18" charset="0"/>
                  <a:ea typeface="Cambria Math" panose="02040503050406030204" pitchFamily="18" charset="0"/>
                </a:endParaRPr>
              </a:p>
              <a:p>
                <a:r>
                  <a:rPr lang="en-US" dirty="0"/>
                  <a:t>True data generating process (DGP) can be a subset of the following:</a:t>
                </a:r>
              </a:p>
              <a:p>
                <a:pPr lvl="1"/>
                <a:r>
                  <a:rPr lang="en-US" b="0" dirty="0"/>
                  <a:t>Getting tutoring (causally) improves the GPA attained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oMath>
                </a14:m>
                <a:endParaRPr lang="en-US" dirty="0"/>
              </a:p>
              <a:p>
                <a:pPr lvl="1"/>
                <a:r>
                  <a:rPr lang="en-US" dirty="0"/>
                  <a:t>GPA (causally) changes how much tutoring is received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oMath>
                </a14:m>
                <a:endParaRPr lang="en-US" dirty="0"/>
              </a:p>
              <a:p>
                <a:pPr lvl="1"/>
                <a:r>
                  <a:rPr lang="en-US" dirty="0"/>
                  <a:t>Inherit work ethic </a:t>
                </a:r>
                <a14:m>
                  <m:oMath xmlns:m="http://schemas.openxmlformats.org/officeDocument/2006/math">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𝑍</m:t>
                        </m:r>
                      </m:e>
                    </m:d>
                  </m:oMath>
                </a14:m>
                <a:r>
                  <a:rPr lang="en-US" dirty="0"/>
                  <a:t>, which is contained in </a:t>
                </a:r>
                <a14:m>
                  <m:oMath xmlns:m="http://schemas.openxmlformats.org/officeDocument/2006/math">
                    <m:r>
                      <m:rPr>
                        <m:sty m:val="p"/>
                      </m:rPr>
                      <a:rPr lang="en-US" i="1">
                        <a:latin typeface="Cambria Math" panose="02040503050406030204" pitchFamily="18" charset="0"/>
                        <a:ea typeface="Cambria Math" panose="02040503050406030204" pitchFamily="18" charset="0"/>
                      </a:rPr>
                      <m:t>ϵ</m:t>
                    </m:r>
                  </m:oMath>
                </a14:m>
                <a:r>
                  <a:rPr lang="en-US" dirty="0"/>
                  <a:t> as an omitted variable, (causally) changes both amount of tutoring received and the GPA attained </a:t>
                </a:r>
                <a14:m>
                  <m:oMath xmlns:m="http://schemas.openxmlformats.org/officeDocument/2006/math">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𝑍</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e>
                    </m:d>
                  </m:oMath>
                </a14:m>
                <a:r>
                  <a:rPr lang="en-US" dirty="0"/>
                  <a:t> ()</a:t>
                </a:r>
              </a:p>
              <a:p>
                <a:r>
                  <a:rPr lang="en-US" dirty="0">
                    <a:ea typeface="Cambria Math" panose="02040503050406030204" pitchFamily="18" charset="0"/>
                  </a:rPr>
                  <a:t>Different ways to measure estimation quality, e.g.,</a:t>
                </a:r>
              </a:p>
              <a:p>
                <a:pPr lvl="1"/>
                <a14:m>
                  <m:oMath xmlns:m="http://schemas.openxmlformats.org/officeDocument/2006/math">
                    <m:r>
                      <a:rPr lang="en-US" i="1">
                        <a:latin typeface="Cambria Math" panose="02040503050406030204" pitchFamily="18" charset="0"/>
                        <a:ea typeface="Cambria Math" panose="02040503050406030204" pitchFamily="18" charset="0"/>
                      </a:rPr>
                      <m:t>𝑅</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𝑓</m:t>
                        </m:r>
                        <m:r>
                          <a:rPr lang="en-US" i="1">
                            <a:latin typeface="Cambria Math" panose="02040503050406030204" pitchFamily="18" charset="0"/>
                            <a:ea typeface="Cambria Math" panose="02040503050406030204" pitchFamily="18" charset="0"/>
                          </a:rPr>
                          <m:t>,</m:t>
                        </m:r>
                        <m:acc>
                          <m:accPr>
                            <m:chr m:val="̂"/>
                            <m:ctrlPr>
                              <a:rPr lang="en-US" i="1" dirty="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𝑓</m:t>
                            </m:r>
                          </m:e>
                        </m:acc>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𝐿</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𝑓</m:t>
                            </m:r>
                            <m:r>
                              <a:rPr lang="en-US" i="1">
                                <a:latin typeface="Cambria Math" panose="02040503050406030204" pitchFamily="18" charset="0"/>
                                <a:ea typeface="Cambria Math" panose="02040503050406030204" pitchFamily="18" charset="0"/>
                              </a:rPr>
                              <m:t>,</m:t>
                            </m:r>
                            <m:acc>
                              <m:accPr>
                                <m:chr m:val="̂"/>
                                <m:ctrlPr>
                                  <a:rPr lang="en-US" i="1" dirty="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𝑓</m:t>
                                </m:r>
                              </m:e>
                            </m:acc>
                          </m:e>
                        </m:d>
                      </m:e>
                    </m:d>
                    <m:r>
                      <a:rPr lang="en-US" i="1">
                        <a:latin typeface="Cambria Math" panose="02040503050406030204" pitchFamily="18" charset="0"/>
                        <a:ea typeface="Cambria Math" panose="02040503050406030204" pitchFamily="18" charset="0"/>
                      </a:rPr>
                      <m:t>≝</m:t>
                    </m:r>
                    <m:nary>
                      <m:naryPr>
                        <m:supHide m:val="on"/>
                        <m:ctrlPr>
                          <a:rPr lang="en-US" i="1">
                            <a:latin typeface="Cambria Math" panose="02040503050406030204" pitchFamily="18" charset="0"/>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𝑥</m:t>
                        </m:r>
                      </m:sub>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acc>
                                  <m:accPr>
                                    <m:chr m:val="̂"/>
                                    <m:ctrlPr>
                                      <a:rPr lang="en-US" i="1" dirty="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𝑓</m:t>
                                    </m:r>
                                  </m:e>
                                </m:acc>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e>
                            </m:d>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𝑑𝑥</m:t>
                        </m:r>
                      </m:e>
                    </m:nary>
                  </m:oMath>
                </a14:m>
                <a:endParaRPr lang="en-US" dirty="0"/>
              </a:p>
              <a:p>
                <a:r>
                  <a:rPr lang="en-US" dirty="0"/>
                  <a:t>Can estimate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𝑓</m:t>
                        </m:r>
                      </m:e>
                    </m:acc>
                  </m:oMath>
                </a14:m>
                <a:r>
                  <a:rPr lang="en-US" dirty="0"/>
                  <a:t> from data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d>
                          <m:dPr>
                            <m:ctrlPr>
                              <a:rPr lang="en-US" i="1">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i="1" dirty="0" smtClean="0">
                                <a:latin typeface="Cambria Math" panose="02040503050406030204" pitchFamily="18" charset="0"/>
                                <a:ea typeface="Cambria Math" panose="02040503050406030204" pitchFamily="18" charset="0"/>
                              </a:rPr>
                              <m:t> </m:t>
                            </m:r>
                          </m:e>
                        </m:d>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𝑛</m:t>
                        </m:r>
                      </m:sub>
                    </m:sSub>
                  </m:oMath>
                </a14:m>
                <a:r>
                  <a:rPr lang="en-US" dirty="0"/>
                  <a:t> well as there is correlation between </a:t>
                </a:r>
                <a14:m>
                  <m:oMath xmlns:m="http://schemas.openxmlformats.org/officeDocument/2006/math">
                    <m:r>
                      <a:rPr lang="en-US" i="1">
                        <a:latin typeface="Cambria Math" panose="02040503050406030204" pitchFamily="18" charset="0"/>
                      </a:rPr>
                      <m:t>𝑋</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𝑌</m:t>
                    </m:r>
                  </m:oMath>
                </a14:m>
                <a:r>
                  <a:rPr lang="en-US" dirty="0"/>
                  <a:t> </a:t>
                </a:r>
              </a:p>
              <a:p>
                <a:r>
                  <a:rPr lang="en-US" dirty="0"/>
                  <a:t>Generally we cannot identify what is the true DGP (i.e., causal relationship)</a:t>
                </a:r>
              </a:p>
              <a:p>
                <a:pPr lvl="1"/>
                <a:r>
                  <a:rPr lang="en-US" dirty="0"/>
                  <a:t>Sufficient for using </a:t>
                </a:r>
                <a14:m>
                  <m:oMath xmlns:m="http://schemas.openxmlformats.org/officeDocument/2006/math">
                    <m:r>
                      <a:rPr lang="en-US" i="1">
                        <a:latin typeface="Cambria Math" panose="02040503050406030204" pitchFamily="18" charset="0"/>
                      </a:rPr>
                      <m:t>𝑋</m:t>
                    </m:r>
                  </m:oMath>
                </a14:m>
                <a:r>
                  <a:rPr lang="en-US" dirty="0"/>
                  <a:t> to predict </a:t>
                </a:r>
                <a14:m>
                  <m:oMath xmlns:m="http://schemas.openxmlformats.org/officeDocument/2006/math">
                    <m:r>
                      <a:rPr lang="en-US" i="1">
                        <a:latin typeface="Cambria Math" panose="02040503050406030204" pitchFamily="18" charset="0"/>
                        <a:ea typeface="Cambria Math" panose="02040503050406030204" pitchFamily="18" charset="0"/>
                      </a:rPr>
                      <m:t>𝑌</m:t>
                    </m:r>
                  </m:oMath>
                </a14:m>
                <a:r>
                  <a:rPr lang="en-US" dirty="0"/>
                  <a:t> (</a:t>
                </a:r>
              </a:p>
              <a:p>
                <a:pPr lvl="1"/>
                <a:r>
                  <a:rPr lang="en-US" dirty="0"/>
                  <a:t>Insufficient for using </a:t>
                </a:r>
                <a14:m>
                  <m:oMath xmlns:m="http://schemas.openxmlformats.org/officeDocument/2006/math">
                    <m:r>
                      <a:rPr lang="en-US" i="1">
                        <a:latin typeface="Cambria Math" panose="02040503050406030204" pitchFamily="18" charset="0"/>
                      </a:rPr>
                      <m:t>𝑋</m:t>
                    </m:r>
                  </m:oMath>
                </a14:m>
                <a:r>
                  <a:rPr lang="en-US" dirty="0"/>
                  <a:t> as a decision variable to causally to change </a:t>
                </a:r>
                <a14:m>
                  <m:oMath xmlns:m="http://schemas.openxmlformats.org/officeDocument/2006/math">
                    <m:r>
                      <a:rPr lang="en-US" i="1">
                        <a:latin typeface="Cambria Math" panose="02040503050406030204" pitchFamily="18" charset="0"/>
                        <a:ea typeface="Cambria Math" panose="02040503050406030204" pitchFamily="18" charset="0"/>
                      </a:rPr>
                      <m:t>𝑌</m:t>
                    </m:r>
                  </m:oMath>
                </a14:m>
                <a:r>
                  <a:rPr lang="en-US" dirty="0"/>
                  <a:t> e</a:t>
                </a:r>
              </a:p>
              <a:p>
                <a:pPr lvl="1"/>
                <a:endParaRPr lang="en-US" dirty="0"/>
              </a:p>
            </p:txBody>
          </p:sp>
        </mc:Choice>
        <mc:Fallback xmlns="">
          <p:sp>
            <p:nvSpPr>
              <p:cNvPr id="3" name="Content Placeholder 2">
                <a:extLst>
                  <a:ext uri="{FF2B5EF4-FFF2-40B4-BE49-F238E27FC236}">
                    <a16:creationId xmlns:a16="http://schemas.microsoft.com/office/drawing/2014/main" id="{500FAABD-BB05-414A-A745-7A7981F843BB}"/>
                  </a:ext>
                </a:extLst>
              </p:cNvPr>
              <p:cNvSpPr>
                <a:spLocks noGrp="1" noRot="1" noChangeAspect="1" noMove="1" noResize="1" noEditPoints="1" noAdjustHandles="1" noChangeArrowheads="1" noChangeShapeType="1" noTextEdit="1"/>
              </p:cNvSpPr>
              <p:nvPr>
                <p:ph idx="1"/>
              </p:nvPr>
            </p:nvSpPr>
            <p:spPr>
              <a:xfrm>
                <a:off x="2231136" y="2638043"/>
                <a:ext cx="7729728" cy="4219957"/>
              </a:xfrm>
              <a:blipFill>
                <a:blip r:embed="rId3"/>
                <a:stretch>
                  <a:fillRect l="-164" t="-1201" b="-1502"/>
                </a:stretch>
              </a:blipFill>
            </p:spPr>
            <p:txBody>
              <a:bodyPr/>
              <a:lstStyle/>
              <a:p>
                <a:r>
                  <a:rPr lang="en-US">
                    <a:noFill/>
                  </a:rPr>
                  <a:t> </a:t>
                </a:r>
              </a:p>
            </p:txBody>
          </p:sp>
        </mc:Fallback>
      </mc:AlternateContent>
    </p:spTree>
    <p:extLst>
      <p:ext uri="{BB962C8B-B14F-4D97-AF65-F5344CB8AC3E}">
        <p14:creationId xmlns:p14="http://schemas.microsoft.com/office/powerpoint/2010/main" val="177118384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33546</TotalTime>
  <Words>4258</Words>
  <Application>Microsoft Macintosh PowerPoint</Application>
  <PresentationFormat>Widescreen</PresentationFormat>
  <Paragraphs>449</Paragraphs>
  <Slides>54</Slides>
  <Notes>54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Cambria Math</vt:lpstr>
      <vt:lpstr>Gill Sans MT</vt:lpstr>
      <vt:lpstr>Parcel</vt:lpstr>
      <vt:lpstr> Machine Learning &amp; Public Policy Lecture 1: Prediction for Policy</vt:lpstr>
      <vt:lpstr>What Is Machine Learning?</vt:lpstr>
      <vt:lpstr>What Is Machine Learning?</vt:lpstr>
      <vt:lpstr>What Is ML Good for?</vt:lpstr>
      <vt:lpstr>What Is ML Good for?</vt:lpstr>
      <vt:lpstr>What Is Public policy?</vt:lpstr>
      <vt:lpstr>What Is Public policy?</vt:lpstr>
      <vt:lpstr>are These Two Even related?</vt:lpstr>
      <vt:lpstr>are These Two Even related?</vt:lpstr>
      <vt:lpstr>Have We Reached an Impasse?</vt:lpstr>
      <vt:lpstr>Prediction For Policy</vt:lpstr>
      <vt:lpstr>Motivation: AN Education Example</vt:lpstr>
      <vt:lpstr>Motivation: AN Education Example</vt:lpstr>
      <vt:lpstr>Motivation: AN Education Example</vt:lpstr>
      <vt:lpstr>Public Policy:  A Story Prediction and Causality</vt:lpstr>
      <vt:lpstr>Prediction For Policy: Training Data</vt:lpstr>
      <vt:lpstr>The World’s Biggest Challenges</vt:lpstr>
      <vt:lpstr>Hiring in Education</vt:lpstr>
      <vt:lpstr>Hiring in Education</vt:lpstr>
      <vt:lpstr>Hiring in Education</vt:lpstr>
      <vt:lpstr>Hiring in Education</vt:lpstr>
      <vt:lpstr>Critical Features</vt:lpstr>
      <vt:lpstr>Critical Features</vt:lpstr>
      <vt:lpstr>Critical Features</vt:lpstr>
      <vt:lpstr>Critical Features</vt:lpstr>
      <vt:lpstr>Critical Features</vt:lpstr>
      <vt:lpstr>Other Features</vt:lpstr>
      <vt:lpstr>Results</vt:lpstr>
      <vt:lpstr>Results</vt:lpstr>
      <vt:lpstr>The World’s Biggest Challenges</vt:lpstr>
      <vt:lpstr>Poverty</vt:lpstr>
      <vt:lpstr>PowerPoint Presentation</vt:lpstr>
      <vt:lpstr>Poverty</vt:lpstr>
      <vt:lpstr>Poverty</vt:lpstr>
      <vt:lpstr>Poverty</vt:lpstr>
      <vt:lpstr>Poverty</vt:lpstr>
      <vt:lpstr>The World’s Biggest Challenges</vt:lpstr>
      <vt:lpstr>Inclusive Finance</vt:lpstr>
      <vt:lpstr>Inclusive Finance</vt:lpstr>
      <vt:lpstr>Inclusive Finance</vt:lpstr>
      <vt:lpstr>Inclusive Finance</vt:lpstr>
      <vt:lpstr>Inclusive Finance</vt:lpstr>
      <vt:lpstr>Inclusive Finance</vt:lpstr>
      <vt:lpstr>Inclusive Finance</vt:lpstr>
      <vt:lpstr>The World’s Biggest Challenges</vt:lpstr>
      <vt:lpstr>The Importance of FATE</vt:lpstr>
      <vt:lpstr>The Importance of FATE</vt:lpstr>
      <vt:lpstr>The Importance of FATE</vt:lpstr>
      <vt:lpstr>PowerPoint Presentation</vt:lpstr>
      <vt:lpstr>The Importance of FATE</vt:lpstr>
      <vt:lpstr>The Importance of FATE</vt:lpstr>
      <vt:lpstr>Prediction For Policy</vt:lpstr>
      <vt:lpstr>References</vt:lpstr>
      <vt:lpstr>Videos to Watch</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Machine Learning &amp; Public Policy Lecture 1: Prediction for Policy</dc:title>
  <dc:creator>ed.mcfowland@gmail.com</dc:creator>
  <cp:lastModifiedBy>ed.mcfowland@gmail.com</cp:lastModifiedBy>
  <cp:revision>246</cp:revision>
  <dcterms:created xsi:type="dcterms:W3CDTF">2018-05-25T19:43:38Z</dcterms:created>
  <dcterms:modified xsi:type="dcterms:W3CDTF">2018-07-03T04:32:54Z</dcterms:modified>
</cp:coreProperties>
</file>